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5"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63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49312" y="420369"/>
            <a:ext cx="6724650" cy="586740"/>
          </a:xfrm>
          <a:prstGeom prst="rect">
            <a:avLst/>
          </a:prstGeom>
        </p:spPr>
        <p:txBody>
          <a:bodyPr wrap="square" lIns="0" tIns="0" rIns="0" bIns="0">
            <a:spAutoFit/>
          </a:bodyPr>
          <a:lstStyle>
            <a:lvl1pPr>
              <a:defRPr sz="3650" b="0" i="0">
                <a:solidFill>
                  <a:srgbClr val="0A48CA"/>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150" b="0" i="0">
                <a:solidFill>
                  <a:schemeClr val="bg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6" name="Holder 6"/>
          <p:cNvSpPr>
            <a:spLocks noGrp="1"/>
          </p:cNvSpPr>
          <p:nvPr>
            <p:ph type="sldNum" sz="quarter" idx="7"/>
          </p:nvPr>
        </p:nvSpPr>
        <p:spPr/>
        <p:txBody>
          <a:bodyPr lIns="0" tIns="0" rIns="0" bIns="0"/>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50" b="0" i="0">
                <a:solidFill>
                  <a:schemeClr val="bg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6" name="Holder 6"/>
          <p:cNvSpPr>
            <a:spLocks noGrp="1"/>
          </p:cNvSpPr>
          <p:nvPr>
            <p:ph type="sldNum" sz="quarter" idx="7"/>
          </p:nvPr>
        </p:nvSpPr>
        <p:spPr/>
        <p:txBody>
          <a:bodyPr lIns="0" tIns="0" rIns="0" bIns="0"/>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7" name="Holder 7"/>
          <p:cNvSpPr>
            <a:spLocks noGrp="1"/>
          </p:cNvSpPr>
          <p:nvPr>
            <p:ph type="sldNum" sz="quarter" idx="7"/>
          </p:nvPr>
        </p:nvSpPr>
        <p:spPr/>
        <p:txBody>
          <a:bodyPr lIns="0" tIns="0" rIns="0" bIns="0"/>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0A48C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5" name="Holder 5"/>
          <p:cNvSpPr>
            <a:spLocks noGrp="1"/>
          </p:cNvSpPr>
          <p:nvPr>
            <p:ph type="sldNum" sz="quarter" idx="7"/>
          </p:nvPr>
        </p:nvSpPr>
        <p:spPr/>
        <p:txBody>
          <a:bodyPr lIns="0" tIns="0" rIns="0" bIns="0"/>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4" name="Holder 4"/>
          <p:cNvSpPr>
            <a:spLocks noGrp="1"/>
          </p:cNvSpPr>
          <p:nvPr>
            <p:ph type="sldNum" sz="quarter" idx="7"/>
          </p:nvPr>
        </p:nvSpPr>
        <p:spPr/>
        <p:txBody>
          <a:bodyPr lIns="0" tIns="0" rIns="0" bIns="0"/>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28369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87239" cy="6857998"/>
          </a:xfrm>
          <a:prstGeom prst="rect">
            <a:avLst/>
          </a:prstGeom>
        </p:spPr>
      </p:pic>
      <p:sp>
        <p:nvSpPr>
          <p:cNvPr id="2" name="Holder 2"/>
          <p:cNvSpPr>
            <a:spLocks noGrp="1"/>
          </p:cNvSpPr>
          <p:nvPr>
            <p:ph type="title"/>
          </p:nvPr>
        </p:nvSpPr>
        <p:spPr>
          <a:xfrm>
            <a:off x="722630" y="297815"/>
            <a:ext cx="10365740" cy="1071245"/>
          </a:xfrm>
          <a:prstGeom prst="rect">
            <a:avLst/>
          </a:prstGeom>
        </p:spPr>
        <p:txBody>
          <a:bodyPr wrap="square" lIns="0" tIns="0" rIns="0" bIns="0">
            <a:spAutoFit/>
          </a:bodyPr>
          <a:lstStyle>
            <a:lvl1pPr>
              <a:defRPr sz="3650" b="0" i="0">
                <a:solidFill>
                  <a:srgbClr val="0A48CA"/>
                </a:solidFill>
                <a:latin typeface="Arial"/>
                <a:cs typeface="Arial"/>
              </a:defRPr>
            </a:lvl1pPr>
          </a:lstStyle>
          <a:p>
            <a:endParaRPr/>
          </a:p>
        </p:txBody>
      </p:sp>
      <p:sp>
        <p:nvSpPr>
          <p:cNvPr id="3" name="Holder 3"/>
          <p:cNvSpPr>
            <a:spLocks noGrp="1"/>
          </p:cNvSpPr>
          <p:nvPr>
            <p:ph type="body" idx="1"/>
          </p:nvPr>
        </p:nvSpPr>
        <p:spPr>
          <a:xfrm>
            <a:off x="4679950" y="1487487"/>
            <a:ext cx="6544309" cy="3791585"/>
          </a:xfrm>
          <a:prstGeom prst="rect">
            <a:avLst/>
          </a:prstGeom>
        </p:spPr>
        <p:txBody>
          <a:bodyPr wrap="square" lIns="0" tIns="0" rIns="0" bIns="0">
            <a:spAutoFit/>
          </a:bodyPr>
          <a:lstStyle>
            <a:lvl1pPr>
              <a:defRPr sz="2150" b="0" i="0">
                <a:solidFill>
                  <a:schemeClr val="bg1"/>
                </a:solidFill>
                <a:latin typeface="Carlito"/>
                <a:cs typeface="Carli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12/16/2024</a:t>
            </a:fld>
            <a:endParaRPr lang="en-US"/>
          </a:p>
        </p:txBody>
      </p:sp>
      <p:sp>
        <p:nvSpPr>
          <p:cNvPr id="6" name="Holder 6"/>
          <p:cNvSpPr>
            <a:spLocks noGrp="1"/>
          </p:cNvSpPr>
          <p:nvPr>
            <p:ph type="sldNum" sz="quarter" idx="7"/>
          </p:nvPr>
        </p:nvSpPr>
        <p:spPr>
          <a:xfrm>
            <a:off x="11091291" y="6113199"/>
            <a:ext cx="336550" cy="252729"/>
          </a:xfrm>
          <a:prstGeom prst="rect">
            <a:avLst/>
          </a:prstGeom>
        </p:spPr>
        <p:txBody>
          <a:bodyPr wrap="square" lIns="0" tIns="0" rIns="0" bIns="0">
            <a:spAutoFit/>
          </a:bodyPr>
          <a:lstStyle>
            <a:lvl1pPr>
              <a:defRPr sz="1550" b="0" i="0">
                <a:solidFill>
                  <a:srgbClr val="1C7CDB"/>
                </a:solidFill>
                <a:latin typeface="Arial"/>
                <a:cs typeface="Arial"/>
              </a:defRPr>
            </a:lvl1pPr>
          </a:lstStyle>
          <a:p>
            <a:pPr marL="38100">
              <a:lnSpc>
                <a:spcPts val="1810"/>
              </a:lnSpc>
            </a:pPr>
            <a:fld id="{81D60167-4931-47E6-BA6A-407CBD079E47}" type="slidenum">
              <a:rPr spc="60" dirty="0"/>
              <a:t>‹#›</a:t>
            </a:fld>
            <a:endParaRPr spc="6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iselevskaya/Data_Science_Capstone_coursera/blob/main/dash_spacex.py" TargetMode="External"/><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968057" y="4598606"/>
            <a:ext cx="3146743" cy="592470"/>
          </a:xfrm>
          <a:prstGeom prst="rect">
            <a:avLst/>
          </a:prstGeom>
        </p:spPr>
        <p:txBody>
          <a:bodyPr vert="horz" wrap="square" lIns="0" tIns="27940" rIns="0" bIns="0" rtlCol="0">
            <a:spAutoFit/>
          </a:bodyPr>
          <a:lstStyle/>
          <a:p>
            <a:pPr marL="12700" marR="5080">
              <a:lnSpc>
                <a:spcPts val="2100"/>
              </a:lnSpc>
              <a:spcBef>
                <a:spcPts val="220"/>
              </a:spcBef>
            </a:pPr>
            <a:r>
              <a:rPr sz="1800" spc="-25" dirty="0" smtClean="0">
                <a:solidFill>
                  <a:srgbClr val="E7E6E6"/>
                </a:solidFill>
                <a:latin typeface="Arial"/>
                <a:cs typeface="Arial"/>
              </a:rPr>
              <a:t>K</a:t>
            </a:r>
            <a:r>
              <a:rPr lang="en-US" sz="1800" spc="-25" dirty="0" smtClean="0">
                <a:solidFill>
                  <a:srgbClr val="E7E6E6"/>
                </a:solidFill>
                <a:latin typeface="Arial"/>
                <a:cs typeface="Arial"/>
              </a:rPr>
              <a:t>amaraj Rangaswamy</a:t>
            </a:r>
            <a:r>
              <a:rPr sz="1800" spc="-25" dirty="0" smtClean="0">
                <a:solidFill>
                  <a:srgbClr val="E7E6E6"/>
                </a:solidFill>
                <a:latin typeface="Arial"/>
                <a:cs typeface="Arial"/>
              </a:rPr>
              <a:t>. </a:t>
            </a:r>
            <a:endParaRPr lang="en-US" sz="1800" spc="-25" dirty="0" smtClean="0">
              <a:solidFill>
                <a:srgbClr val="E7E6E6"/>
              </a:solidFill>
              <a:latin typeface="Arial"/>
              <a:cs typeface="Arial"/>
            </a:endParaRPr>
          </a:p>
          <a:p>
            <a:pPr marL="12700" marR="5080">
              <a:lnSpc>
                <a:spcPts val="2100"/>
              </a:lnSpc>
              <a:spcBef>
                <a:spcPts val="220"/>
              </a:spcBef>
            </a:pPr>
            <a:r>
              <a:rPr lang="en-US" sz="1800" spc="50" dirty="0" smtClean="0">
                <a:solidFill>
                  <a:srgbClr val="E7E6E6"/>
                </a:solidFill>
                <a:latin typeface="Arial"/>
                <a:cs typeface="Arial"/>
              </a:rPr>
              <a:t>14</a:t>
            </a:r>
            <a:r>
              <a:rPr lang="en-US" spc="50" dirty="0" smtClean="0">
                <a:solidFill>
                  <a:srgbClr val="E7E6E6"/>
                </a:solidFill>
                <a:latin typeface="Arial"/>
                <a:cs typeface="Arial"/>
              </a:rPr>
              <a:t>-</a:t>
            </a:r>
            <a:r>
              <a:rPr lang="en-US" sz="1800" spc="50" dirty="0" smtClean="0">
                <a:solidFill>
                  <a:srgbClr val="E7E6E6"/>
                </a:solidFill>
                <a:latin typeface="Arial"/>
                <a:cs typeface="Arial"/>
              </a:rPr>
              <a:t>12</a:t>
            </a:r>
            <a:r>
              <a:rPr lang="en-US" spc="50" dirty="0" smtClean="0">
                <a:solidFill>
                  <a:srgbClr val="E7E6E6"/>
                </a:solidFill>
                <a:latin typeface="Arial"/>
                <a:cs typeface="Arial"/>
              </a:rPr>
              <a:t>-</a:t>
            </a:r>
            <a:r>
              <a:rPr sz="1800" spc="50" dirty="0" smtClean="0">
                <a:solidFill>
                  <a:srgbClr val="E7E6E6"/>
                </a:solidFill>
                <a:latin typeface="Arial"/>
                <a:cs typeface="Arial"/>
              </a:rPr>
              <a:t>2022</a:t>
            </a:r>
            <a:endParaRPr sz="1800" dirty="0">
              <a:latin typeface="Arial"/>
              <a:cs typeface="Arial"/>
            </a:endParaRPr>
          </a:p>
        </p:txBody>
      </p:sp>
      <p:pic>
        <p:nvPicPr>
          <p:cNvPr id="4" name="object 4"/>
          <p:cNvPicPr/>
          <p:nvPr/>
        </p:nvPicPr>
        <p:blipFill>
          <a:blip r:embed="rId3" cstate="print"/>
          <a:stretch>
            <a:fillRect/>
          </a:stretch>
        </p:blipFill>
        <p:spPr>
          <a:xfrm>
            <a:off x="885825" y="676275"/>
            <a:ext cx="2105025" cy="628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716341"/>
            <a:ext cx="8713470" cy="3764915"/>
          </a:xfrm>
          <a:prstGeom prst="rect">
            <a:avLst/>
          </a:prstGeom>
        </p:spPr>
        <p:txBody>
          <a:bodyPr vert="horz" wrap="square" lIns="0" tIns="113030" rIns="0" bIns="0" rtlCol="0">
            <a:spAutoFit/>
          </a:bodyPr>
          <a:lstStyle/>
          <a:p>
            <a:pPr marL="241300" indent="-228600">
              <a:lnSpc>
                <a:spcPct val="100000"/>
              </a:lnSpc>
              <a:spcBef>
                <a:spcPts val="89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Payload</a:t>
            </a:r>
            <a:r>
              <a:rPr sz="2150" spc="7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Mass</a:t>
            </a:r>
            <a:r>
              <a:rPr sz="2150" spc="8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missing</a:t>
            </a:r>
            <a:r>
              <a:rPr sz="2150" spc="13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values</a:t>
            </a:r>
            <a:r>
              <a:rPr sz="2150" spc="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replaced</a:t>
            </a:r>
            <a:r>
              <a:rPr sz="2150" spc="16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with</a:t>
            </a:r>
            <a:r>
              <a:rPr sz="2150" spc="-6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mean</a:t>
            </a:r>
            <a:r>
              <a:rPr sz="2150" spc="16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value</a:t>
            </a:r>
            <a:r>
              <a:rPr sz="2150" spc="-1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(SpaceX</a:t>
            </a:r>
            <a:r>
              <a:rPr sz="2150" spc="10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API</a:t>
            </a:r>
            <a:r>
              <a:rPr sz="2150" spc="5" dirty="0">
                <a:latin typeface="Calibri" panose="020F0502020204030204" pitchFamily="34" charset="0"/>
                <a:ea typeface="Calibri" panose="020F0502020204030204" pitchFamily="34" charset="0"/>
                <a:cs typeface="Calibri" panose="020F0502020204030204" pitchFamily="34" charset="0"/>
              </a:rPr>
              <a:t> </a:t>
            </a:r>
            <a:r>
              <a:rPr sz="2150" spc="-10" dirty="0">
                <a:latin typeface="Calibri" panose="020F0502020204030204" pitchFamily="34" charset="0"/>
                <a:ea typeface="Calibri" panose="020F0502020204030204" pitchFamily="34" charset="0"/>
                <a:cs typeface="Calibri" panose="020F0502020204030204" pitchFamily="34" charset="0"/>
              </a:rPr>
              <a:t>code)</a:t>
            </a:r>
            <a:endParaRPr sz="21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80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Calculated</a:t>
            </a:r>
            <a:r>
              <a:rPr sz="2150" spc="8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the</a:t>
            </a:r>
            <a:r>
              <a:rPr sz="2150" spc="-1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percentage</a:t>
            </a:r>
            <a:r>
              <a:rPr sz="2150" spc="7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of</a:t>
            </a:r>
            <a:r>
              <a:rPr sz="2150" spc="3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the</a:t>
            </a:r>
            <a:r>
              <a:rPr sz="2150" spc="7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missing</a:t>
            </a:r>
            <a:r>
              <a:rPr sz="2150" spc="12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values</a:t>
            </a:r>
            <a:r>
              <a:rPr sz="2150" spc="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in</a:t>
            </a:r>
            <a:r>
              <a:rPr sz="2150" spc="1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each</a:t>
            </a:r>
            <a:r>
              <a:rPr sz="2150" spc="85" dirty="0">
                <a:latin typeface="Calibri" panose="020F0502020204030204" pitchFamily="34" charset="0"/>
                <a:ea typeface="Calibri" panose="020F0502020204030204" pitchFamily="34" charset="0"/>
                <a:cs typeface="Calibri" panose="020F0502020204030204" pitchFamily="34" charset="0"/>
              </a:rPr>
              <a:t> </a:t>
            </a:r>
            <a:r>
              <a:rPr sz="2150" spc="-10" dirty="0">
                <a:latin typeface="Calibri" panose="020F0502020204030204" pitchFamily="34" charset="0"/>
                <a:ea typeface="Calibri" panose="020F0502020204030204" pitchFamily="34" charset="0"/>
                <a:cs typeface="Calibri" panose="020F0502020204030204" pitchFamily="34" charset="0"/>
              </a:rPr>
              <a:t>attribute</a:t>
            </a:r>
            <a:endParaRPr sz="21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80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Identified</a:t>
            </a:r>
            <a:r>
              <a:rPr sz="2150" spc="8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which</a:t>
            </a:r>
            <a:r>
              <a:rPr sz="2150" spc="9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columns</a:t>
            </a:r>
            <a:r>
              <a:rPr sz="2150" spc="8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are numerical</a:t>
            </a:r>
            <a:r>
              <a:rPr sz="2150" spc="13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and</a:t>
            </a:r>
            <a:r>
              <a:rPr sz="2150" spc="90" dirty="0">
                <a:latin typeface="Calibri" panose="020F0502020204030204" pitchFamily="34" charset="0"/>
                <a:ea typeface="Calibri" panose="020F0502020204030204" pitchFamily="34" charset="0"/>
                <a:cs typeface="Calibri" panose="020F0502020204030204" pitchFamily="34" charset="0"/>
              </a:rPr>
              <a:t> </a:t>
            </a:r>
            <a:r>
              <a:rPr sz="2150" spc="-10" dirty="0">
                <a:latin typeface="Calibri" panose="020F0502020204030204" pitchFamily="34" charset="0"/>
                <a:ea typeface="Calibri" panose="020F0502020204030204" pitchFamily="34" charset="0"/>
                <a:cs typeface="Calibri" panose="020F0502020204030204" pitchFamily="34" charset="0"/>
              </a:rPr>
              <a:t>categorical</a:t>
            </a:r>
            <a:endParaRPr sz="21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80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Determined</a:t>
            </a:r>
            <a:r>
              <a:rPr sz="2150" spc="12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the</a:t>
            </a:r>
            <a:r>
              <a:rPr sz="2150" spc="5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number</a:t>
            </a:r>
            <a:r>
              <a:rPr sz="2150" spc="14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of</a:t>
            </a:r>
            <a:r>
              <a:rPr sz="2150" spc="1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launches</a:t>
            </a:r>
            <a:r>
              <a:rPr sz="2150" spc="13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on</a:t>
            </a:r>
            <a:r>
              <a:rPr sz="2150" spc="-1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each</a:t>
            </a:r>
            <a:r>
              <a:rPr sz="2150" spc="70" dirty="0">
                <a:latin typeface="Calibri" panose="020F0502020204030204" pitchFamily="34" charset="0"/>
                <a:ea typeface="Calibri" panose="020F0502020204030204" pitchFamily="34" charset="0"/>
                <a:cs typeface="Calibri" panose="020F0502020204030204" pitchFamily="34" charset="0"/>
              </a:rPr>
              <a:t> </a:t>
            </a:r>
            <a:r>
              <a:rPr sz="2150" spc="-20" dirty="0">
                <a:latin typeface="Calibri" panose="020F0502020204030204" pitchFamily="34" charset="0"/>
                <a:ea typeface="Calibri" panose="020F0502020204030204" pitchFamily="34" charset="0"/>
                <a:cs typeface="Calibri" panose="020F0502020204030204" pitchFamily="34" charset="0"/>
              </a:rPr>
              <a:t>site</a:t>
            </a:r>
            <a:endParaRPr sz="21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80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Determine</a:t>
            </a:r>
            <a:r>
              <a:rPr sz="2150" spc="10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the</a:t>
            </a:r>
            <a:r>
              <a:rPr sz="2150" spc="-3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number</a:t>
            </a:r>
            <a:r>
              <a:rPr sz="2150" spc="13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and</a:t>
            </a:r>
            <a:r>
              <a:rPr sz="2150" spc="5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occurrence</a:t>
            </a:r>
            <a:r>
              <a:rPr sz="2150" spc="18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of</a:t>
            </a:r>
            <a:r>
              <a:rPr sz="2150" spc="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each</a:t>
            </a:r>
            <a:r>
              <a:rPr sz="2150" spc="55" dirty="0">
                <a:latin typeface="Calibri" panose="020F0502020204030204" pitchFamily="34" charset="0"/>
                <a:ea typeface="Calibri" panose="020F0502020204030204" pitchFamily="34" charset="0"/>
                <a:cs typeface="Calibri" panose="020F0502020204030204" pitchFamily="34" charset="0"/>
              </a:rPr>
              <a:t> </a:t>
            </a:r>
            <a:r>
              <a:rPr sz="2150" spc="-10" dirty="0">
                <a:latin typeface="Calibri" panose="020F0502020204030204" pitchFamily="34" charset="0"/>
                <a:ea typeface="Calibri" panose="020F0502020204030204" pitchFamily="34" charset="0"/>
                <a:cs typeface="Calibri" panose="020F0502020204030204" pitchFamily="34" charset="0"/>
              </a:rPr>
              <a:t>orbit</a:t>
            </a:r>
            <a:endParaRPr sz="21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800"/>
              </a:spcBef>
              <a:buFont typeface="Arial"/>
              <a:buChar char="•"/>
              <a:tabLst>
                <a:tab pos="241300" algn="l"/>
              </a:tabLst>
            </a:pPr>
            <a:r>
              <a:rPr sz="2150" dirty="0">
                <a:latin typeface="Calibri" panose="020F0502020204030204" pitchFamily="34" charset="0"/>
                <a:ea typeface="Calibri" panose="020F0502020204030204" pitchFamily="34" charset="0"/>
                <a:cs typeface="Calibri" panose="020F0502020204030204" pitchFamily="34" charset="0"/>
              </a:rPr>
              <a:t>Created</a:t>
            </a:r>
            <a:r>
              <a:rPr sz="2150" spc="7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a</a:t>
            </a:r>
            <a:r>
              <a:rPr sz="2150" spc="3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landing</a:t>
            </a:r>
            <a:r>
              <a:rPr sz="2150" spc="5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outcome</a:t>
            </a:r>
            <a:r>
              <a:rPr sz="2150" spc="65"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label</a:t>
            </a:r>
            <a:r>
              <a:rPr sz="2150" spc="5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from</a:t>
            </a:r>
            <a:r>
              <a:rPr sz="2150" spc="80" dirty="0">
                <a:latin typeface="Calibri" panose="020F0502020204030204" pitchFamily="34" charset="0"/>
                <a:ea typeface="Calibri" panose="020F0502020204030204" pitchFamily="34" charset="0"/>
                <a:cs typeface="Calibri" panose="020F0502020204030204" pitchFamily="34" charset="0"/>
              </a:rPr>
              <a:t> </a:t>
            </a:r>
            <a:r>
              <a:rPr sz="2150" dirty="0">
                <a:latin typeface="Calibri" panose="020F0502020204030204" pitchFamily="34" charset="0"/>
                <a:ea typeface="Calibri" panose="020F0502020204030204" pitchFamily="34" charset="0"/>
                <a:cs typeface="Calibri" panose="020F0502020204030204" pitchFamily="34" charset="0"/>
              </a:rPr>
              <a:t>Outcome</a:t>
            </a:r>
            <a:r>
              <a:rPr sz="2150" spc="65" dirty="0">
                <a:latin typeface="Calibri" panose="020F0502020204030204" pitchFamily="34" charset="0"/>
                <a:ea typeface="Calibri" panose="020F0502020204030204" pitchFamily="34" charset="0"/>
                <a:cs typeface="Calibri" panose="020F0502020204030204" pitchFamily="34" charset="0"/>
              </a:rPr>
              <a:t> </a:t>
            </a:r>
            <a:r>
              <a:rPr sz="2150" spc="-10" dirty="0">
                <a:latin typeface="Calibri" panose="020F0502020204030204" pitchFamily="34" charset="0"/>
                <a:ea typeface="Calibri" panose="020F0502020204030204" pitchFamily="34" charset="0"/>
                <a:cs typeface="Calibri" panose="020F0502020204030204" pitchFamily="34" charset="0"/>
              </a:rPr>
              <a:t>column</a:t>
            </a:r>
            <a:endParaRPr sz="2150" dirty="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1775"/>
              </a:spcBef>
            </a:pPr>
            <a:endParaRPr sz="2150" dirty="0">
              <a:latin typeface="Carlito"/>
              <a:cs typeface="Carlito"/>
            </a:endParaRPr>
          </a:p>
          <a:p>
            <a:pPr marL="12700" marR="5080">
              <a:lnSpc>
                <a:spcPts val="2410"/>
              </a:lnSpc>
            </a:pPr>
            <a:r>
              <a:rPr lang="en-US" sz="2150" u="sng" spc="-10" dirty="0" smtClean="0">
                <a:solidFill>
                  <a:srgbClr val="0462C1"/>
                </a:solidFill>
                <a:uFill>
                  <a:solidFill>
                    <a:srgbClr val="0462C1"/>
                  </a:solidFill>
                </a:uFill>
                <a:latin typeface="Carlito"/>
                <a:cs typeface="Carlito"/>
              </a:rPr>
              <a:t>https://github.com/kamarajrangaswamy/DS_Capstone_Coursera-Project/blob/main/labs-jupyter-spacex-Data_wrangling.ipynb</a:t>
            </a:r>
            <a:endParaRPr sz="2150" dirty="0">
              <a:latin typeface="Carlito"/>
              <a:cs typeface="Carlito"/>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60" dirty="0"/>
              <a:t>10</a:t>
            </a:fld>
            <a:endParaRPr spc="60" dirty="0"/>
          </a:p>
        </p:txBody>
      </p:sp>
      <p:sp>
        <p:nvSpPr>
          <p:cNvPr id="3" name="object 3"/>
          <p:cNvSpPr txBox="1">
            <a:spLocks noGrp="1"/>
          </p:cNvSpPr>
          <p:nvPr>
            <p:ph type="title"/>
          </p:nvPr>
        </p:nvSpPr>
        <p:spPr>
          <a:prstGeom prst="rect">
            <a:avLst/>
          </a:prstGeom>
        </p:spPr>
        <p:txBody>
          <a:bodyPr vert="horz" wrap="square" lIns="0" tIns="139064" rIns="0" bIns="0" rtlCol="0">
            <a:spAutoFit/>
          </a:bodyPr>
          <a:lstStyle/>
          <a:p>
            <a:pPr marL="139065">
              <a:lnSpc>
                <a:spcPct val="100000"/>
              </a:lnSpc>
              <a:spcBef>
                <a:spcPts val="130"/>
              </a:spcBef>
            </a:pPr>
            <a:r>
              <a:rPr spc="-20" dirty="0"/>
              <a:t>Data</a:t>
            </a:r>
            <a:r>
              <a:rPr spc="-215" dirty="0"/>
              <a:t> </a:t>
            </a:r>
            <a:r>
              <a:rPr spc="-45" dirty="0"/>
              <a:t>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9391" y="6125899"/>
            <a:ext cx="123825" cy="227329"/>
          </a:xfrm>
          <a:prstGeom prst="rect">
            <a:avLst/>
          </a:prstGeom>
        </p:spPr>
        <p:txBody>
          <a:bodyPr vert="horz" wrap="square" lIns="0" tIns="0" rIns="0" bIns="0" rtlCol="0">
            <a:spAutoFit/>
          </a:bodyPr>
          <a:lstStyle/>
          <a:p>
            <a:pPr>
              <a:lnSpc>
                <a:spcPts val="1710"/>
              </a:lnSpc>
            </a:pPr>
            <a:r>
              <a:rPr sz="1550" spc="55" dirty="0">
                <a:solidFill>
                  <a:srgbClr val="1C7CDB"/>
                </a:solidFill>
                <a:latin typeface="Arial"/>
                <a:cs typeface="Arial"/>
              </a:rPr>
              <a:t>1</a:t>
            </a:r>
            <a:endParaRPr sz="1550">
              <a:latin typeface="Arial"/>
              <a:cs typeface="Arial"/>
            </a:endParaRPr>
          </a:p>
        </p:txBody>
      </p:sp>
      <p:sp>
        <p:nvSpPr>
          <p:cNvPr id="3" name="object 3"/>
          <p:cNvSpPr txBox="1"/>
          <p:nvPr/>
        </p:nvSpPr>
        <p:spPr>
          <a:xfrm>
            <a:off x="881859" y="1295400"/>
            <a:ext cx="10238740" cy="566822"/>
          </a:xfrm>
          <a:prstGeom prst="rect">
            <a:avLst/>
          </a:prstGeom>
        </p:spPr>
        <p:txBody>
          <a:bodyPr vert="horz" wrap="square" lIns="0" tIns="12700" rIns="0" bIns="0" rtlCol="0">
            <a:spAutoFit/>
          </a:bodyPr>
          <a:lstStyle/>
          <a:p>
            <a:pPr marL="12700">
              <a:lnSpc>
                <a:spcPct val="100000"/>
              </a:lnSpc>
              <a:spcBef>
                <a:spcPts val="100"/>
              </a:spcBef>
            </a:pPr>
            <a:r>
              <a:rPr lang="en-US" sz="1800" u="heavy" spc="-10" dirty="0" smtClean="0">
                <a:solidFill>
                  <a:srgbClr val="0462C1"/>
                </a:solidFill>
                <a:uFill>
                  <a:solidFill>
                    <a:srgbClr val="0462C1"/>
                  </a:solidFill>
                </a:uFill>
                <a:latin typeface="Carlito"/>
                <a:cs typeface="Carlito"/>
              </a:rPr>
              <a:t>https://github.com/kamarajrangaswamy/DS_Capstone_Coursera-Project/blob/main/jupyter-labs-eda-dataviz.ipynb</a:t>
            </a:r>
            <a:endParaRPr sz="1800" dirty="0">
              <a:latin typeface="Carlito"/>
              <a:cs typeface="Carlito"/>
            </a:endParaRPr>
          </a:p>
        </p:txBody>
      </p:sp>
      <p:sp>
        <p:nvSpPr>
          <p:cNvPr id="4" name="object 4"/>
          <p:cNvSpPr txBox="1">
            <a:spLocks noGrp="1"/>
          </p:cNvSpPr>
          <p:nvPr>
            <p:ph type="ctrTitle"/>
          </p:nvPr>
        </p:nvSpPr>
        <p:spPr>
          <a:prstGeom prst="rect">
            <a:avLst/>
          </a:prstGeom>
        </p:spPr>
        <p:txBody>
          <a:bodyPr vert="horz" wrap="square" lIns="0" tIns="16510" rIns="0" bIns="0" rtlCol="0">
            <a:spAutoFit/>
          </a:bodyPr>
          <a:lstStyle/>
          <a:p>
            <a:pPr marL="12700">
              <a:lnSpc>
                <a:spcPct val="100000"/>
              </a:lnSpc>
              <a:spcBef>
                <a:spcPts val="130"/>
              </a:spcBef>
            </a:pPr>
            <a:r>
              <a:rPr spc="-190" dirty="0"/>
              <a:t>EDA</a:t>
            </a:r>
            <a:r>
              <a:rPr spc="-10" dirty="0"/>
              <a:t> </a:t>
            </a:r>
            <a:r>
              <a:rPr dirty="0"/>
              <a:t>with</a:t>
            </a:r>
            <a:r>
              <a:rPr spc="-35" dirty="0"/>
              <a:t> </a:t>
            </a:r>
            <a:r>
              <a:rPr spc="-20" dirty="0"/>
              <a:t>Data</a:t>
            </a:r>
            <a:r>
              <a:rPr spc="-30" dirty="0"/>
              <a:t> </a:t>
            </a:r>
            <a:r>
              <a:rPr spc="-35" dirty="0"/>
              <a:t>Visualization</a:t>
            </a:r>
          </a:p>
        </p:txBody>
      </p:sp>
      <p:sp>
        <p:nvSpPr>
          <p:cNvPr id="9" name="object 9"/>
          <p:cNvSpPr txBox="1"/>
          <p:nvPr/>
        </p:nvSpPr>
        <p:spPr>
          <a:xfrm>
            <a:off x="11240516" y="6113199"/>
            <a:ext cx="149225" cy="252729"/>
          </a:xfrm>
          <a:prstGeom prst="rect">
            <a:avLst/>
          </a:prstGeom>
        </p:spPr>
        <p:txBody>
          <a:bodyPr vert="horz" wrap="square" lIns="0" tIns="0" rIns="0" bIns="0" rtlCol="0">
            <a:spAutoFit/>
          </a:bodyPr>
          <a:lstStyle/>
          <a:p>
            <a:pPr marL="12700">
              <a:lnSpc>
                <a:spcPts val="1810"/>
              </a:lnSpc>
            </a:pPr>
            <a:r>
              <a:rPr sz="1550" spc="55" dirty="0">
                <a:solidFill>
                  <a:srgbClr val="1C7CDB"/>
                </a:solidFill>
                <a:latin typeface="Arial"/>
                <a:cs typeface="Arial"/>
              </a:rPr>
              <a:t>1</a:t>
            </a:r>
            <a:endParaRPr sz="1550">
              <a:latin typeface="Arial"/>
              <a:cs typeface="Arial"/>
            </a:endParaRPr>
          </a:p>
        </p:txBody>
      </p:sp>
      <p:pic>
        <p:nvPicPr>
          <p:cNvPr id="10" name="Picture 9"/>
          <p:cNvPicPr>
            <a:picLocks noChangeAspect="1"/>
          </p:cNvPicPr>
          <p:nvPr/>
        </p:nvPicPr>
        <p:blipFill>
          <a:blip r:embed="rId2"/>
          <a:stretch>
            <a:fillRect/>
          </a:stretch>
        </p:blipFill>
        <p:spPr>
          <a:xfrm>
            <a:off x="849312" y="1862222"/>
            <a:ext cx="8561905" cy="2838095"/>
          </a:xfrm>
          <a:prstGeom prst="rect">
            <a:avLst/>
          </a:prstGeom>
        </p:spPr>
      </p:pic>
      <p:pic>
        <p:nvPicPr>
          <p:cNvPr id="11" name="Picture 10"/>
          <p:cNvPicPr>
            <a:picLocks noChangeAspect="1"/>
          </p:cNvPicPr>
          <p:nvPr/>
        </p:nvPicPr>
        <p:blipFill>
          <a:blip r:embed="rId3"/>
          <a:stretch>
            <a:fillRect/>
          </a:stretch>
        </p:blipFill>
        <p:spPr>
          <a:xfrm>
            <a:off x="832779" y="4700317"/>
            <a:ext cx="8466667" cy="27333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6691" y="6090602"/>
            <a:ext cx="273050" cy="266065"/>
          </a:xfrm>
          <a:prstGeom prst="rect">
            <a:avLst/>
          </a:prstGeom>
        </p:spPr>
        <p:txBody>
          <a:bodyPr vert="horz" wrap="square" lIns="0" tIns="15875" rIns="0" bIns="0" rtlCol="0">
            <a:spAutoFit/>
          </a:bodyPr>
          <a:lstStyle/>
          <a:p>
            <a:pPr marL="12700">
              <a:lnSpc>
                <a:spcPct val="100000"/>
              </a:lnSpc>
              <a:spcBef>
                <a:spcPts val="125"/>
              </a:spcBef>
            </a:pPr>
            <a:r>
              <a:rPr sz="1550" spc="80" dirty="0">
                <a:solidFill>
                  <a:srgbClr val="1C7CDB"/>
                </a:solidFill>
                <a:latin typeface="Arial"/>
                <a:cs typeface="Arial"/>
              </a:rPr>
              <a:t>13</a:t>
            </a:r>
            <a:endParaRPr sz="1550">
              <a:latin typeface="Arial"/>
              <a:cs typeface="Arial"/>
            </a:endParaRPr>
          </a:p>
        </p:txBody>
      </p:sp>
      <p:sp>
        <p:nvSpPr>
          <p:cNvPr id="3" name="object 3"/>
          <p:cNvSpPr txBox="1"/>
          <p:nvPr/>
        </p:nvSpPr>
        <p:spPr>
          <a:xfrm>
            <a:off x="849312" y="1284668"/>
            <a:ext cx="10066020" cy="4298869"/>
          </a:xfrm>
          <a:prstGeom prst="rect">
            <a:avLst/>
          </a:prstGeom>
        </p:spPr>
        <p:txBody>
          <a:bodyPr vert="horz" wrap="square" lIns="0" tIns="147955" rIns="0" bIns="0" rtlCol="0">
            <a:spAutoFit/>
          </a:bodyPr>
          <a:lstStyle/>
          <a:p>
            <a:pPr marL="241300" indent="-228600">
              <a:lnSpc>
                <a:spcPct val="100000"/>
              </a:lnSpc>
              <a:spcBef>
                <a:spcPts val="1165"/>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Display</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names</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of</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9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unique</a:t>
            </a:r>
            <a:r>
              <a:rPr sz="1550" spc="9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launch</a:t>
            </a:r>
            <a:r>
              <a:rPr sz="1550" spc="13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sites</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3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9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space</a:t>
            </a:r>
            <a:r>
              <a:rPr sz="1550" spc="95" dirty="0">
                <a:latin typeface="Calibri" panose="020F0502020204030204" pitchFamily="34" charset="0"/>
                <a:ea typeface="Calibri" panose="020F0502020204030204" pitchFamily="34" charset="0"/>
                <a:cs typeface="Calibri" panose="020F0502020204030204" pitchFamily="34" charset="0"/>
              </a:rPr>
              <a:t> </a:t>
            </a:r>
            <a:r>
              <a:rPr sz="1550" spc="-10" dirty="0">
                <a:latin typeface="Calibri" panose="020F0502020204030204" pitchFamily="34" charset="0"/>
                <a:ea typeface="Calibri" panose="020F0502020204030204" pitchFamily="34" charset="0"/>
                <a:cs typeface="Calibri" panose="020F0502020204030204" pitchFamily="34" charset="0"/>
              </a:rPr>
              <a:t>mission</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Display</a:t>
            </a:r>
            <a:r>
              <a:rPr sz="1550" spc="7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5</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records</a:t>
            </a:r>
            <a:r>
              <a:rPr sz="1550" spc="17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where</a:t>
            </a:r>
            <a:r>
              <a:rPr sz="1550" spc="15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launch</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sites</a:t>
            </a:r>
            <a:r>
              <a:rPr sz="1550" spc="10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begin</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with</a:t>
            </a:r>
            <a:r>
              <a:rPr sz="1550" spc="3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string</a:t>
            </a:r>
            <a:r>
              <a:rPr sz="1550" spc="45" dirty="0">
                <a:latin typeface="Calibri" panose="020F0502020204030204" pitchFamily="34" charset="0"/>
                <a:ea typeface="Calibri" panose="020F0502020204030204" pitchFamily="34" charset="0"/>
                <a:cs typeface="Calibri" panose="020F0502020204030204" pitchFamily="34" charset="0"/>
              </a:rPr>
              <a:t> </a:t>
            </a:r>
            <a:r>
              <a:rPr sz="1550" spc="-10" dirty="0">
                <a:latin typeface="Calibri" panose="020F0502020204030204" pitchFamily="34" charset="0"/>
                <a:ea typeface="Calibri" panose="020F0502020204030204" pitchFamily="34" charset="0"/>
                <a:cs typeface="Calibri" panose="020F0502020204030204" pitchFamily="34" charset="0"/>
              </a:rPr>
              <a:t>'CCA'</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65"/>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Display</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total</a:t>
            </a:r>
            <a:r>
              <a:rPr sz="1550" spc="7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payload</a:t>
            </a:r>
            <a:r>
              <a:rPr sz="1550" spc="5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mass</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carried</a:t>
            </a:r>
            <a:r>
              <a:rPr sz="1550" spc="21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by</a:t>
            </a:r>
            <a:r>
              <a:rPr sz="1550" spc="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boosters</a:t>
            </a:r>
            <a:r>
              <a:rPr sz="1550" spc="20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launched</a:t>
            </a:r>
            <a:r>
              <a:rPr sz="1550" spc="13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by</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NASA</a:t>
            </a:r>
            <a:r>
              <a:rPr sz="1550" spc="40" dirty="0">
                <a:latin typeface="Calibri" panose="020F0502020204030204" pitchFamily="34" charset="0"/>
                <a:ea typeface="Calibri" panose="020F0502020204030204" pitchFamily="34" charset="0"/>
                <a:cs typeface="Calibri" panose="020F0502020204030204" pitchFamily="34" charset="0"/>
              </a:rPr>
              <a:t> </a:t>
            </a:r>
            <a:r>
              <a:rPr sz="1550" spc="-10" dirty="0">
                <a:latin typeface="Calibri" panose="020F0502020204030204" pitchFamily="34" charset="0"/>
                <a:ea typeface="Calibri" panose="020F0502020204030204" pitchFamily="34" charset="0"/>
                <a:cs typeface="Calibri" panose="020F0502020204030204" pitchFamily="34" charset="0"/>
              </a:rPr>
              <a:t>(CRS)</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Display</a:t>
            </a:r>
            <a:r>
              <a:rPr sz="1550" spc="7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average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payload</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mass</a:t>
            </a:r>
            <a:r>
              <a:rPr sz="1550" spc="10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carried</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by</a:t>
            </a:r>
            <a:r>
              <a:rPr sz="1550" spc="7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booster</a:t>
            </a:r>
            <a:r>
              <a:rPr sz="1550" spc="17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version</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F9</a:t>
            </a:r>
            <a:r>
              <a:rPr sz="1550" spc="65" dirty="0">
                <a:latin typeface="Calibri" panose="020F0502020204030204" pitchFamily="34" charset="0"/>
                <a:ea typeface="Calibri" panose="020F0502020204030204" pitchFamily="34" charset="0"/>
                <a:cs typeface="Calibri" panose="020F0502020204030204" pitchFamily="34" charset="0"/>
              </a:rPr>
              <a:t> </a:t>
            </a:r>
            <a:r>
              <a:rPr sz="1550" spc="-20" dirty="0">
                <a:latin typeface="Calibri" panose="020F0502020204030204" pitchFamily="34" charset="0"/>
                <a:ea typeface="Calibri" panose="020F0502020204030204" pitchFamily="34" charset="0"/>
                <a:cs typeface="Calibri" panose="020F0502020204030204" pitchFamily="34" charset="0"/>
              </a:rPr>
              <a:t>v1.1</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List</a:t>
            </a:r>
            <a:r>
              <a:rPr sz="1550" spc="4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date when</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first</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successful</a:t>
            </a:r>
            <a:r>
              <a:rPr sz="1550" spc="2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landing</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outcome</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ground</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pad</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was</a:t>
            </a:r>
            <a:r>
              <a:rPr sz="1550" spc="25" dirty="0">
                <a:latin typeface="Calibri" panose="020F0502020204030204" pitchFamily="34" charset="0"/>
                <a:ea typeface="Calibri" panose="020F0502020204030204" pitchFamily="34" charset="0"/>
                <a:cs typeface="Calibri" panose="020F0502020204030204" pitchFamily="34" charset="0"/>
              </a:rPr>
              <a:t> </a:t>
            </a:r>
            <a:r>
              <a:rPr sz="1550" spc="-10" dirty="0">
                <a:latin typeface="Calibri" panose="020F0502020204030204" pitchFamily="34" charset="0"/>
                <a:ea typeface="Calibri" panose="020F0502020204030204" pitchFamily="34" charset="0"/>
                <a:cs typeface="Calibri" panose="020F0502020204030204" pitchFamily="34" charset="0"/>
              </a:rPr>
              <a:t>achieved</a:t>
            </a:r>
            <a:endParaRPr sz="1550" dirty="0">
              <a:latin typeface="Calibri" panose="020F0502020204030204" pitchFamily="34" charset="0"/>
              <a:ea typeface="Calibri" panose="020F0502020204030204" pitchFamily="34" charset="0"/>
              <a:cs typeface="Calibri" panose="020F0502020204030204" pitchFamily="34" charset="0"/>
            </a:endParaRPr>
          </a:p>
          <a:p>
            <a:pPr marL="241300" marR="5080" indent="-229235">
              <a:lnSpc>
                <a:spcPct val="100899"/>
              </a:lnSpc>
              <a:spcBef>
                <a:spcPts val="105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List</a:t>
            </a:r>
            <a:r>
              <a:rPr sz="1550" spc="4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names</a:t>
            </a:r>
            <a:r>
              <a:rPr sz="1550" spc="10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of</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boosters</a:t>
            </a:r>
            <a:r>
              <a:rPr sz="1550" spc="1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which</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have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success</a:t>
            </a:r>
            <a:r>
              <a:rPr sz="1550" spc="10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drone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ship</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and</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have</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payload</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mass</a:t>
            </a:r>
            <a:r>
              <a:rPr sz="1550" spc="10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greater</a:t>
            </a:r>
            <a:r>
              <a:rPr sz="1550" spc="9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than</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4000</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but</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less</a:t>
            </a:r>
            <a:r>
              <a:rPr sz="1550" spc="105" dirty="0">
                <a:latin typeface="Calibri" panose="020F0502020204030204" pitchFamily="34" charset="0"/>
                <a:ea typeface="Calibri" panose="020F0502020204030204" pitchFamily="34" charset="0"/>
                <a:cs typeface="Calibri" panose="020F0502020204030204" pitchFamily="34" charset="0"/>
              </a:rPr>
              <a:t> </a:t>
            </a:r>
            <a:r>
              <a:rPr sz="1550" spc="-20" dirty="0">
                <a:latin typeface="Calibri" panose="020F0502020204030204" pitchFamily="34" charset="0"/>
                <a:ea typeface="Calibri" panose="020F0502020204030204" pitchFamily="34" charset="0"/>
                <a:cs typeface="Calibri" panose="020F0502020204030204" pitchFamily="34" charset="0"/>
              </a:rPr>
              <a:t>than 6000</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List</a:t>
            </a:r>
            <a:r>
              <a:rPr sz="1550" spc="4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total</a:t>
            </a:r>
            <a:r>
              <a:rPr sz="1550" spc="5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number</a:t>
            </a:r>
            <a:r>
              <a:rPr sz="1550" spc="9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of</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successful</a:t>
            </a:r>
            <a:r>
              <a:rPr sz="1550" spc="21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and</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failure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mission</a:t>
            </a:r>
            <a:r>
              <a:rPr sz="1550" spc="114" dirty="0">
                <a:latin typeface="Calibri" panose="020F0502020204030204" pitchFamily="34" charset="0"/>
                <a:ea typeface="Calibri" panose="020F0502020204030204" pitchFamily="34" charset="0"/>
                <a:cs typeface="Calibri" panose="020F0502020204030204" pitchFamily="34" charset="0"/>
              </a:rPr>
              <a:t> </a:t>
            </a:r>
            <a:r>
              <a:rPr sz="1550" spc="-10" dirty="0">
                <a:latin typeface="Calibri" panose="020F0502020204030204" pitchFamily="34" charset="0"/>
                <a:ea typeface="Calibri" panose="020F0502020204030204" pitchFamily="34" charset="0"/>
                <a:cs typeface="Calibri" panose="020F0502020204030204" pitchFamily="34" charset="0"/>
              </a:rPr>
              <a:t>outcomes</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List</a:t>
            </a:r>
            <a:r>
              <a:rPr sz="1550" spc="3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names</a:t>
            </a:r>
            <a:r>
              <a:rPr sz="1550" spc="10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of</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2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booster_versions</a:t>
            </a:r>
            <a:r>
              <a:rPr sz="1550" spc="42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which</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have carried</a:t>
            </a:r>
            <a:r>
              <a:rPr sz="1550" spc="1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maximum</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payload</a:t>
            </a:r>
            <a:r>
              <a:rPr sz="1550" spc="35" dirty="0">
                <a:latin typeface="Calibri" panose="020F0502020204030204" pitchFamily="34" charset="0"/>
                <a:ea typeface="Calibri" panose="020F0502020204030204" pitchFamily="34" charset="0"/>
                <a:cs typeface="Calibri" panose="020F0502020204030204" pitchFamily="34" charset="0"/>
              </a:rPr>
              <a:t> </a:t>
            </a:r>
            <a:r>
              <a:rPr sz="1550" spc="-20" dirty="0">
                <a:latin typeface="Calibri" panose="020F0502020204030204" pitchFamily="34" charset="0"/>
                <a:ea typeface="Calibri" panose="020F0502020204030204" pitchFamily="34" charset="0"/>
                <a:cs typeface="Calibri" panose="020F0502020204030204" pitchFamily="34" charset="0"/>
              </a:rPr>
              <a:t>mass</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List</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failed</a:t>
            </a:r>
            <a:r>
              <a:rPr sz="1550" spc="6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landing_outcomes</a:t>
            </a:r>
            <a:r>
              <a:rPr sz="1550" spc="2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drone</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ship,</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their</a:t>
            </a:r>
            <a:r>
              <a:rPr sz="1550" spc="10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booster</a:t>
            </a:r>
            <a:r>
              <a:rPr sz="1550" spc="1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versions,</a:t>
            </a:r>
            <a:r>
              <a:rPr sz="1550" spc="1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and</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launch</a:t>
            </a:r>
            <a:r>
              <a:rPr sz="1550" spc="12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site</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names</a:t>
            </a:r>
            <a:r>
              <a:rPr sz="1550" spc="114"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for</a:t>
            </a:r>
            <a:r>
              <a:rPr sz="1550" spc="10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4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year</a:t>
            </a:r>
            <a:r>
              <a:rPr sz="1550" spc="100" dirty="0">
                <a:latin typeface="Calibri" panose="020F0502020204030204" pitchFamily="34" charset="0"/>
                <a:ea typeface="Calibri" panose="020F0502020204030204" pitchFamily="34" charset="0"/>
                <a:cs typeface="Calibri" panose="020F0502020204030204" pitchFamily="34" charset="0"/>
              </a:rPr>
              <a:t> </a:t>
            </a:r>
            <a:r>
              <a:rPr sz="1550" spc="-20" dirty="0">
                <a:latin typeface="Calibri" panose="020F0502020204030204" pitchFamily="34" charset="0"/>
                <a:ea typeface="Calibri" panose="020F0502020204030204" pitchFamily="34" charset="0"/>
                <a:cs typeface="Calibri" panose="020F0502020204030204" pitchFamily="34" charset="0"/>
              </a:rPr>
              <a:t>2015</a:t>
            </a:r>
            <a:endParaRPr sz="15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070"/>
              </a:spcBef>
              <a:buFont typeface="Arial"/>
              <a:buChar char="•"/>
              <a:tabLst>
                <a:tab pos="241300" algn="l"/>
              </a:tabLst>
            </a:pPr>
            <a:r>
              <a:rPr sz="1550" dirty="0">
                <a:latin typeface="Calibri" panose="020F0502020204030204" pitchFamily="34" charset="0"/>
                <a:ea typeface="Calibri" panose="020F0502020204030204" pitchFamily="34" charset="0"/>
                <a:cs typeface="Calibri" panose="020F0502020204030204" pitchFamily="34" charset="0"/>
              </a:rPr>
              <a:t>Rank</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count</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of</a:t>
            </a:r>
            <a:r>
              <a:rPr sz="1550" spc="1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landing</a:t>
            </a:r>
            <a:r>
              <a:rPr sz="1550" spc="5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outcomes</a:t>
            </a:r>
            <a:r>
              <a:rPr sz="1550" spc="1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(such</a:t>
            </a:r>
            <a:r>
              <a:rPr sz="1550" spc="12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as</a:t>
            </a:r>
            <a:r>
              <a:rPr sz="1550" spc="2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Failure</a:t>
            </a:r>
            <a:r>
              <a:rPr sz="1550" spc="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(drone</a:t>
            </a:r>
            <a:r>
              <a:rPr sz="1550" spc="17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ship)</a:t>
            </a:r>
            <a:r>
              <a:rPr sz="1550" spc="9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or</a:t>
            </a:r>
            <a:r>
              <a:rPr sz="1550" spc="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Success</a:t>
            </a:r>
            <a:r>
              <a:rPr sz="1550" spc="1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(ground</a:t>
            </a:r>
            <a:r>
              <a:rPr sz="1550" spc="1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pad))</a:t>
            </a:r>
            <a:r>
              <a:rPr sz="1550" spc="10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between</a:t>
            </a:r>
            <a:r>
              <a:rPr sz="1550" spc="28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the</a:t>
            </a:r>
            <a:r>
              <a:rPr sz="1550" spc="8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date</a:t>
            </a:r>
            <a:r>
              <a:rPr sz="1550" spc="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2010-</a:t>
            </a:r>
            <a:r>
              <a:rPr sz="1550" spc="-25" dirty="0">
                <a:latin typeface="Calibri" panose="020F0502020204030204" pitchFamily="34" charset="0"/>
                <a:ea typeface="Calibri" panose="020F0502020204030204" pitchFamily="34" charset="0"/>
                <a:cs typeface="Calibri" panose="020F0502020204030204" pitchFamily="34" charset="0"/>
              </a:rPr>
              <a:t>06-</a:t>
            </a:r>
            <a:endParaRPr sz="1550" dirty="0">
              <a:latin typeface="Calibri" panose="020F0502020204030204" pitchFamily="34" charset="0"/>
              <a:ea typeface="Calibri" panose="020F0502020204030204" pitchFamily="34" charset="0"/>
              <a:cs typeface="Calibri" panose="020F0502020204030204" pitchFamily="34" charset="0"/>
            </a:endParaRPr>
          </a:p>
          <a:p>
            <a:pPr marL="241300">
              <a:lnSpc>
                <a:spcPct val="100000"/>
              </a:lnSpc>
              <a:spcBef>
                <a:spcPts val="90"/>
              </a:spcBef>
            </a:pPr>
            <a:r>
              <a:rPr sz="1550" dirty="0">
                <a:latin typeface="Calibri" panose="020F0502020204030204" pitchFamily="34" charset="0"/>
                <a:ea typeface="Calibri" panose="020F0502020204030204" pitchFamily="34" charset="0"/>
                <a:cs typeface="Calibri" panose="020F0502020204030204" pitchFamily="34" charset="0"/>
              </a:rPr>
              <a:t>04</a:t>
            </a:r>
            <a:r>
              <a:rPr sz="1550" spc="20"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and</a:t>
            </a:r>
            <a:r>
              <a:rPr sz="1550" spc="16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2017-03-20,</a:t>
            </a:r>
            <a:r>
              <a:rPr sz="1550" spc="6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in</a:t>
            </a:r>
            <a:r>
              <a:rPr sz="1550" spc="-5" dirty="0">
                <a:latin typeface="Calibri" panose="020F0502020204030204" pitchFamily="34" charset="0"/>
                <a:ea typeface="Calibri" panose="020F0502020204030204" pitchFamily="34" charset="0"/>
                <a:cs typeface="Calibri" panose="020F0502020204030204" pitchFamily="34" charset="0"/>
              </a:rPr>
              <a:t> </a:t>
            </a:r>
            <a:r>
              <a:rPr sz="1550" dirty="0">
                <a:latin typeface="Calibri" panose="020F0502020204030204" pitchFamily="34" charset="0"/>
                <a:ea typeface="Calibri" panose="020F0502020204030204" pitchFamily="34" charset="0"/>
                <a:cs typeface="Calibri" panose="020F0502020204030204" pitchFamily="34" charset="0"/>
              </a:rPr>
              <a:t>descending</a:t>
            </a:r>
            <a:r>
              <a:rPr sz="1550" spc="260" dirty="0">
                <a:latin typeface="Calibri" panose="020F0502020204030204" pitchFamily="34" charset="0"/>
                <a:ea typeface="Calibri" panose="020F0502020204030204" pitchFamily="34" charset="0"/>
                <a:cs typeface="Calibri" panose="020F0502020204030204" pitchFamily="34" charset="0"/>
              </a:rPr>
              <a:t> </a:t>
            </a:r>
            <a:r>
              <a:rPr sz="1550" spc="-20" dirty="0">
                <a:latin typeface="Calibri" panose="020F0502020204030204" pitchFamily="34" charset="0"/>
                <a:ea typeface="Calibri" panose="020F0502020204030204" pitchFamily="34" charset="0"/>
                <a:cs typeface="Calibri" panose="020F0502020204030204" pitchFamily="34" charset="0"/>
              </a:rPr>
              <a:t>order</a:t>
            </a:r>
            <a:endParaRPr sz="155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txBox="1"/>
          <p:nvPr/>
        </p:nvSpPr>
        <p:spPr>
          <a:xfrm>
            <a:off x="849312" y="5641975"/>
            <a:ext cx="9342120" cy="567690"/>
          </a:xfrm>
          <a:prstGeom prst="rect">
            <a:avLst/>
          </a:prstGeom>
        </p:spPr>
        <p:txBody>
          <a:bodyPr vert="horz" wrap="square" lIns="0" tIns="27940" rIns="0" bIns="0" rtlCol="0">
            <a:spAutoFit/>
          </a:bodyPr>
          <a:lstStyle/>
          <a:p>
            <a:pPr marL="12700" marR="5080">
              <a:lnSpc>
                <a:spcPts val="2100"/>
              </a:lnSpc>
              <a:spcBef>
                <a:spcPts val="220"/>
              </a:spcBef>
            </a:pPr>
            <a:r>
              <a:rPr lang="en-US" sz="1800" u="heavy" spc="-10" dirty="0" smtClean="0">
                <a:solidFill>
                  <a:srgbClr val="0462C1"/>
                </a:solidFill>
                <a:uFill>
                  <a:solidFill>
                    <a:srgbClr val="0462C1"/>
                  </a:solidFill>
                </a:uFill>
                <a:latin typeface="Carlito"/>
                <a:cs typeface="Carlito"/>
              </a:rPr>
              <a:t>https://github.com/kamarajrangaswamy/DS_Capstone_Coursera-Project/blob/main/jupyter-labs-eda-sql-coursera.ipynb</a:t>
            </a:r>
            <a:endParaRPr sz="1800" dirty="0">
              <a:latin typeface="Carlito"/>
              <a:cs typeface="Carlito"/>
            </a:endParaRPr>
          </a:p>
        </p:txBody>
      </p:sp>
      <p:sp>
        <p:nvSpPr>
          <p:cNvPr id="5" name="object 5"/>
          <p:cNvSpPr txBox="1">
            <a:spLocks noGrp="1"/>
          </p:cNvSpPr>
          <p:nvPr>
            <p:ph type="title"/>
          </p:nvPr>
        </p:nvSpPr>
        <p:spPr>
          <a:xfrm>
            <a:off x="849312" y="420624"/>
            <a:ext cx="2828290" cy="586740"/>
          </a:xfrm>
          <a:prstGeom prst="rect">
            <a:avLst/>
          </a:prstGeom>
        </p:spPr>
        <p:txBody>
          <a:bodyPr vert="horz" wrap="square" lIns="0" tIns="16510" rIns="0" bIns="0" rtlCol="0">
            <a:spAutoFit/>
          </a:bodyPr>
          <a:lstStyle/>
          <a:p>
            <a:pPr marL="12700">
              <a:lnSpc>
                <a:spcPct val="100000"/>
              </a:lnSpc>
              <a:spcBef>
                <a:spcPts val="130"/>
              </a:spcBef>
            </a:pPr>
            <a:r>
              <a:rPr spc="-190" dirty="0"/>
              <a:t>EDA</a:t>
            </a:r>
            <a:r>
              <a:rPr spc="80" dirty="0"/>
              <a:t> </a:t>
            </a:r>
            <a:r>
              <a:rPr dirty="0"/>
              <a:t>with</a:t>
            </a:r>
            <a:r>
              <a:rPr spc="70" dirty="0"/>
              <a:t> </a:t>
            </a:r>
            <a:r>
              <a:rPr spc="-355" dirty="0"/>
              <a:t>SQL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207010">
              <a:lnSpc>
                <a:spcPct val="100000"/>
              </a:lnSpc>
              <a:spcBef>
                <a:spcPts val="130"/>
              </a:spcBef>
            </a:pPr>
            <a:r>
              <a:rPr sz="4400" dirty="0">
                <a:latin typeface="Carlito"/>
                <a:cs typeface="Carlito"/>
              </a:rPr>
              <a:t>EDA</a:t>
            </a:r>
            <a:r>
              <a:rPr sz="4400" spc="-190" dirty="0">
                <a:latin typeface="Carlito"/>
                <a:cs typeface="Carlito"/>
              </a:rPr>
              <a:t> </a:t>
            </a:r>
            <a:r>
              <a:rPr sz="4400" dirty="0">
                <a:latin typeface="Carlito"/>
                <a:cs typeface="Carlito"/>
              </a:rPr>
              <a:t>with</a:t>
            </a:r>
            <a:r>
              <a:rPr sz="4400" spc="-160" dirty="0">
                <a:latin typeface="Carlito"/>
                <a:cs typeface="Carlito"/>
              </a:rPr>
              <a:t> </a:t>
            </a:r>
            <a:r>
              <a:rPr sz="4400" dirty="0">
                <a:latin typeface="Carlito"/>
                <a:cs typeface="Carlito"/>
              </a:rPr>
              <a:t>SQL</a:t>
            </a:r>
            <a:r>
              <a:rPr sz="4400" spc="-165" dirty="0">
                <a:latin typeface="Carlito"/>
                <a:cs typeface="Carlito"/>
              </a:rPr>
              <a:t> </a:t>
            </a:r>
            <a:r>
              <a:rPr sz="4400" spc="-10" dirty="0">
                <a:latin typeface="Carlito"/>
                <a:cs typeface="Carlito"/>
              </a:rPr>
              <a:t>(queries)</a:t>
            </a:r>
            <a:endParaRPr sz="4400">
              <a:latin typeface="Carlito"/>
              <a:cs typeface="Carlito"/>
            </a:endParaRPr>
          </a:p>
        </p:txBody>
      </p:sp>
      <p:sp>
        <p:nvSpPr>
          <p:cNvPr id="3" name="object 3"/>
          <p:cNvSpPr txBox="1"/>
          <p:nvPr/>
        </p:nvSpPr>
        <p:spPr>
          <a:xfrm>
            <a:off x="917575" y="1420812"/>
            <a:ext cx="10472420" cy="4935855"/>
          </a:xfrm>
          <a:prstGeom prst="rect">
            <a:avLst/>
          </a:prstGeom>
        </p:spPr>
        <p:txBody>
          <a:bodyPr vert="horz" wrap="square" lIns="0" tIns="109855" rIns="0" bIns="0" rtlCol="0">
            <a:spAutoFit/>
          </a:bodyPr>
          <a:lstStyle/>
          <a:p>
            <a:pPr marL="241300" indent="-228600">
              <a:lnSpc>
                <a:spcPct val="100000"/>
              </a:lnSpc>
              <a:spcBef>
                <a:spcPts val="865"/>
              </a:spcBef>
              <a:buFont typeface="Arial"/>
              <a:buChar char="•"/>
              <a:tabLst>
                <a:tab pos="241300" algn="l"/>
              </a:tabLst>
            </a:pPr>
            <a:r>
              <a:rPr sz="1800" b="1" dirty="0">
                <a:solidFill>
                  <a:srgbClr val="00AF50"/>
                </a:solidFill>
                <a:latin typeface="Carlito"/>
                <a:cs typeface="Carlito"/>
              </a:rPr>
              <a:t>select </a:t>
            </a:r>
            <a:r>
              <a:rPr sz="1800" dirty="0">
                <a:latin typeface="Carlito"/>
                <a:cs typeface="Carlito"/>
              </a:rPr>
              <a:t>unique(LAUNCH_SITE)</a:t>
            </a:r>
            <a:r>
              <a:rPr sz="1800" spc="-180" dirty="0">
                <a:latin typeface="Carlito"/>
                <a:cs typeface="Carlito"/>
              </a:rPr>
              <a:t> </a:t>
            </a:r>
            <a:r>
              <a:rPr sz="1800" b="1" dirty="0">
                <a:solidFill>
                  <a:srgbClr val="00AF50"/>
                </a:solidFill>
                <a:latin typeface="Carlito"/>
                <a:cs typeface="Carlito"/>
              </a:rPr>
              <a:t>from</a:t>
            </a:r>
            <a:r>
              <a:rPr sz="1800" b="1" spc="-15" dirty="0">
                <a:solidFill>
                  <a:srgbClr val="00AF50"/>
                </a:solidFill>
                <a:latin typeface="Carlito"/>
                <a:cs typeface="Carlito"/>
              </a:rPr>
              <a:t> </a:t>
            </a:r>
            <a:r>
              <a:rPr sz="1800" spc="-10" dirty="0">
                <a:latin typeface="Carlito"/>
                <a:cs typeface="Carlito"/>
              </a:rPr>
              <a:t>SPACEXTBL</a:t>
            </a:r>
            <a:endParaRPr sz="1800">
              <a:latin typeface="Carlito"/>
              <a:cs typeface="Carlito"/>
            </a:endParaRPr>
          </a:p>
          <a:p>
            <a:pPr marL="241300" indent="-228600">
              <a:lnSpc>
                <a:spcPct val="100000"/>
              </a:lnSpc>
              <a:spcBef>
                <a:spcPts val="770"/>
              </a:spcBef>
              <a:buFont typeface="Arial"/>
              <a:buChar char="•"/>
              <a:tabLst>
                <a:tab pos="241300" algn="l"/>
              </a:tabLst>
            </a:pPr>
            <a:r>
              <a:rPr sz="1800" b="1" dirty="0">
                <a:solidFill>
                  <a:srgbClr val="00AF50"/>
                </a:solidFill>
                <a:latin typeface="Carlito"/>
                <a:cs typeface="Carlito"/>
              </a:rPr>
              <a:t>select</a:t>
            </a:r>
            <a:r>
              <a:rPr sz="1800" b="1" spc="-100" dirty="0">
                <a:solidFill>
                  <a:srgbClr val="00AF50"/>
                </a:solidFill>
                <a:latin typeface="Carlito"/>
                <a:cs typeface="Carlito"/>
              </a:rPr>
              <a:t> </a:t>
            </a:r>
            <a:r>
              <a:rPr sz="1800" dirty="0">
                <a:solidFill>
                  <a:srgbClr val="6F2F9F"/>
                </a:solidFill>
                <a:latin typeface="Carlito"/>
                <a:cs typeface="Carlito"/>
              </a:rPr>
              <a:t>*</a:t>
            </a:r>
            <a:r>
              <a:rPr sz="1800" spc="30" dirty="0">
                <a:solidFill>
                  <a:srgbClr val="6F2F9F"/>
                </a:solidFill>
                <a:latin typeface="Carlito"/>
                <a:cs typeface="Carlito"/>
              </a:rPr>
              <a:t> </a:t>
            </a:r>
            <a:r>
              <a:rPr sz="1800" b="1" dirty="0">
                <a:solidFill>
                  <a:srgbClr val="00AF50"/>
                </a:solidFill>
                <a:latin typeface="Carlito"/>
                <a:cs typeface="Carlito"/>
              </a:rPr>
              <a:t>from</a:t>
            </a:r>
            <a:r>
              <a:rPr sz="1800" b="1" spc="-140" dirty="0">
                <a:solidFill>
                  <a:srgbClr val="00AF50"/>
                </a:solidFill>
                <a:latin typeface="Carlito"/>
                <a:cs typeface="Carlito"/>
              </a:rPr>
              <a:t> </a:t>
            </a:r>
            <a:r>
              <a:rPr sz="1800" spc="-10" dirty="0">
                <a:latin typeface="Carlito"/>
                <a:cs typeface="Carlito"/>
              </a:rPr>
              <a:t>SPACEXTBL</a:t>
            </a:r>
            <a:r>
              <a:rPr sz="1800" spc="25" dirty="0">
                <a:latin typeface="Carlito"/>
                <a:cs typeface="Carlito"/>
              </a:rPr>
              <a:t> </a:t>
            </a:r>
            <a:r>
              <a:rPr sz="1800" b="1" dirty="0">
                <a:solidFill>
                  <a:srgbClr val="00AF50"/>
                </a:solidFill>
                <a:latin typeface="Carlito"/>
                <a:cs typeface="Carlito"/>
              </a:rPr>
              <a:t>where</a:t>
            </a:r>
            <a:r>
              <a:rPr sz="1800" b="1" spc="-105" dirty="0">
                <a:solidFill>
                  <a:srgbClr val="00AF50"/>
                </a:solidFill>
                <a:latin typeface="Carlito"/>
                <a:cs typeface="Carlito"/>
              </a:rPr>
              <a:t> </a:t>
            </a:r>
            <a:r>
              <a:rPr sz="1800" dirty="0">
                <a:latin typeface="Carlito"/>
                <a:cs typeface="Carlito"/>
              </a:rPr>
              <a:t>LAUNCH_SITE</a:t>
            </a:r>
            <a:r>
              <a:rPr sz="1800" spc="-90" dirty="0">
                <a:latin typeface="Carlito"/>
                <a:cs typeface="Carlito"/>
              </a:rPr>
              <a:t> </a:t>
            </a:r>
            <a:r>
              <a:rPr sz="1800" b="1" dirty="0">
                <a:solidFill>
                  <a:srgbClr val="00AF50"/>
                </a:solidFill>
                <a:latin typeface="Carlito"/>
                <a:cs typeface="Carlito"/>
              </a:rPr>
              <a:t>like</a:t>
            </a:r>
            <a:r>
              <a:rPr sz="1800" b="1" spc="-55" dirty="0">
                <a:solidFill>
                  <a:srgbClr val="00AF50"/>
                </a:solidFill>
                <a:latin typeface="Carlito"/>
                <a:cs typeface="Carlito"/>
              </a:rPr>
              <a:t> </a:t>
            </a:r>
            <a:r>
              <a:rPr sz="1800" dirty="0">
                <a:solidFill>
                  <a:srgbClr val="FF0000"/>
                </a:solidFill>
                <a:latin typeface="Carlito"/>
                <a:cs typeface="Carlito"/>
              </a:rPr>
              <a:t>'CCA%'</a:t>
            </a:r>
            <a:r>
              <a:rPr sz="1800" spc="-5" dirty="0">
                <a:solidFill>
                  <a:srgbClr val="FF0000"/>
                </a:solidFill>
                <a:latin typeface="Carlito"/>
                <a:cs typeface="Carlito"/>
              </a:rPr>
              <a:t> </a:t>
            </a:r>
            <a:r>
              <a:rPr sz="1800" spc="-10" dirty="0">
                <a:solidFill>
                  <a:srgbClr val="FF0000"/>
                </a:solidFill>
                <a:latin typeface="Carlito"/>
                <a:cs typeface="Carlito"/>
              </a:rPr>
              <a:t>limit(5)</a:t>
            </a:r>
            <a:endParaRPr sz="1800">
              <a:latin typeface="Carlito"/>
              <a:cs typeface="Carlito"/>
            </a:endParaRPr>
          </a:p>
          <a:p>
            <a:pPr marL="241300" indent="-228600">
              <a:lnSpc>
                <a:spcPct val="100000"/>
              </a:lnSpc>
              <a:spcBef>
                <a:spcPts val="770"/>
              </a:spcBef>
              <a:buFont typeface="Arial"/>
              <a:buChar char="•"/>
              <a:tabLst>
                <a:tab pos="241300" algn="l"/>
                <a:tab pos="2926080" algn="l"/>
              </a:tabLst>
            </a:pPr>
            <a:r>
              <a:rPr sz="1800" b="1" dirty="0">
                <a:solidFill>
                  <a:srgbClr val="00AF50"/>
                </a:solidFill>
                <a:latin typeface="Carlito"/>
                <a:cs typeface="Carlito"/>
              </a:rPr>
              <a:t>select</a:t>
            </a:r>
            <a:r>
              <a:rPr sz="1800" b="1" spc="-45" dirty="0">
                <a:solidFill>
                  <a:srgbClr val="00AF50"/>
                </a:solidFill>
                <a:latin typeface="Carlito"/>
                <a:cs typeface="Carlito"/>
              </a:rPr>
              <a:t> </a:t>
            </a:r>
            <a:r>
              <a:rPr sz="1800" spc="-10" dirty="0">
                <a:latin typeface="Carlito"/>
                <a:cs typeface="Carlito"/>
              </a:rPr>
              <a:t>SUM(payload_mass</a:t>
            </a:r>
            <a:r>
              <a:rPr sz="1800" u="sng" dirty="0">
                <a:uFill>
                  <a:solidFill>
                    <a:srgbClr val="000000"/>
                  </a:solidFill>
                </a:uFill>
                <a:latin typeface="Carlito"/>
                <a:cs typeface="Carlito"/>
              </a:rPr>
              <a:t>	</a:t>
            </a:r>
            <a:r>
              <a:rPr sz="1800" u="none" spc="-10" dirty="0">
                <a:latin typeface="Carlito"/>
                <a:cs typeface="Carlito"/>
              </a:rPr>
              <a:t>kg_)</a:t>
            </a:r>
            <a:r>
              <a:rPr sz="1800" u="none" spc="-130" dirty="0">
                <a:latin typeface="Carlito"/>
                <a:cs typeface="Carlito"/>
              </a:rPr>
              <a:t> </a:t>
            </a:r>
            <a:r>
              <a:rPr sz="1800" b="1" u="none" dirty="0">
                <a:solidFill>
                  <a:srgbClr val="00AF50"/>
                </a:solidFill>
                <a:latin typeface="Carlito"/>
                <a:cs typeface="Carlito"/>
              </a:rPr>
              <a:t>from</a:t>
            </a:r>
            <a:r>
              <a:rPr sz="1800" b="1" u="none" spc="-145" dirty="0">
                <a:solidFill>
                  <a:srgbClr val="00AF50"/>
                </a:solidFill>
                <a:latin typeface="Carlito"/>
                <a:cs typeface="Carlito"/>
              </a:rPr>
              <a:t> </a:t>
            </a:r>
            <a:r>
              <a:rPr sz="1800" u="none" spc="-10" dirty="0">
                <a:latin typeface="Carlito"/>
                <a:cs typeface="Carlito"/>
              </a:rPr>
              <a:t>SPACEXTBL</a:t>
            </a:r>
            <a:r>
              <a:rPr sz="1800" u="none" spc="15" dirty="0">
                <a:latin typeface="Carlito"/>
                <a:cs typeface="Carlito"/>
              </a:rPr>
              <a:t> </a:t>
            </a:r>
            <a:r>
              <a:rPr sz="1800" b="1" u="none" dirty="0">
                <a:solidFill>
                  <a:srgbClr val="00AF50"/>
                </a:solidFill>
                <a:latin typeface="Carlito"/>
                <a:cs typeface="Carlito"/>
              </a:rPr>
              <a:t>where</a:t>
            </a:r>
            <a:r>
              <a:rPr sz="1800" b="1" u="none" spc="330" dirty="0">
                <a:solidFill>
                  <a:srgbClr val="00AF50"/>
                </a:solidFill>
                <a:latin typeface="Carlito"/>
                <a:cs typeface="Carlito"/>
              </a:rPr>
              <a:t> </a:t>
            </a:r>
            <a:r>
              <a:rPr sz="1800" u="none" dirty="0">
                <a:latin typeface="Carlito"/>
                <a:cs typeface="Carlito"/>
              </a:rPr>
              <a:t>customer</a:t>
            </a:r>
            <a:r>
              <a:rPr sz="1800" u="none" spc="-60" dirty="0">
                <a:latin typeface="Carlito"/>
                <a:cs typeface="Carlito"/>
              </a:rPr>
              <a:t> </a:t>
            </a:r>
            <a:r>
              <a:rPr sz="1800" u="none" dirty="0">
                <a:solidFill>
                  <a:srgbClr val="6F2F9F"/>
                </a:solidFill>
                <a:latin typeface="Carlito"/>
                <a:cs typeface="Carlito"/>
              </a:rPr>
              <a:t>=</a:t>
            </a:r>
            <a:r>
              <a:rPr sz="1800" u="none" spc="35" dirty="0">
                <a:solidFill>
                  <a:srgbClr val="6F2F9F"/>
                </a:solidFill>
                <a:latin typeface="Carlito"/>
                <a:cs typeface="Carlito"/>
              </a:rPr>
              <a:t> </a:t>
            </a:r>
            <a:r>
              <a:rPr sz="1800" u="none" dirty="0">
                <a:solidFill>
                  <a:srgbClr val="FF0000"/>
                </a:solidFill>
                <a:latin typeface="Carlito"/>
                <a:cs typeface="Carlito"/>
              </a:rPr>
              <a:t>'NASA</a:t>
            </a:r>
            <a:r>
              <a:rPr sz="1800" u="none" spc="-105" dirty="0">
                <a:solidFill>
                  <a:srgbClr val="FF0000"/>
                </a:solidFill>
                <a:latin typeface="Carlito"/>
                <a:cs typeface="Carlito"/>
              </a:rPr>
              <a:t> </a:t>
            </a:r>
            <a:r>
              <a:rPr sz="1800" u="none" spc="-10" dirty="0">
                <a:solidFill>
                  <a:srgbClr val="FF0000"/>
                </a:solidFill>
                <a:latin typeface="Carlito"/>
                <a:cs typeface="Carlito"/>
              </a:rPr>
              <a:t>(CRS)'</a:t>
            </a:r>
            <a:endParaRPr sz="1800">
              <a:latin typeface="Carlito"/>
              <a:cs typeface="Carlito"/>
            </a:endParaRPr>
          </a:p>
          <a:p>
            <a:pPr marL="241300" indent="-228600">
              <a:lnSpc>
                <a:spcPct val="100000"/>
              </a:lnSpc>
              <a:spcBef>
                <a:spcPts val="770"/>
              </a:spcBef>
              <a:buFont typeface="Arial"/>
              <a:buChar char="•"/>
              <a:tabLst>
                <a:tab pos="241300" algn="l"/>
                <a:tab pos="2793365" algn="l"/>
              </a:tabLst>
            </a:pPr>
            <a:r>
              <a:rPr sz="1800" b="1" dirty="0">
                <a:solidFill>
                  <a:srgbClr val="00AF50"/>
                </a:solidFill>
                <a:latin typeface="Carlito"/>
                <a:cs typeface="Carlito"/>
              </a:rPr>
              <a:t>select</a:t>
            </a:r>
            <a:r>
              <a:rPr sz="1800" b="1" spc="-45" dirty="0">
                <a:solidFill>
                  <a:srgbClr val="00AF50"/>
                </a:solidFill>
                <a:latin typeface="Carlito"/>
                <a:cs typeface="Carlito"/>
              </a:rPr>
              <a:t> </a:t>
            </a:r>
            <a:r>
              <a:rPr sz="1800" spc="-10" dirty="0">
                <a:latin typeface="Carlito"/>
                <a:cs typeface="Carlito"/>
              </a:rPr>
              <a:t>avg(payload_mass</a:t>
            </a:r>
            <a:r>
              <a:rPr sz="1800" u="sng" dirty="0">
                <a:uFill>
                  <a:solidFill>
                    <a:srgbClr val="000000"/>
                  </a:solidFill>
                </a:uFill>
                <a:latin typeface="Carlito"/>
                <a:cs typeface="Carlito"/>
              </a:rPr>
              <a:t>	</a:t>
            </a:r>
            <a:r>
              <a:rPr sz="1800" u="none" dirty="0">
                <a:latin typeface="Carlito"/>
                <a:cs typeface="Carlito"/>
              </a:rPr>
              <a:t>kg_)</a:t>
            </a:r>
            <a:r>
              <a:rPr sz="1800" u="none" spc="280" dirty="0">
                <a:latin typeface="Carlito"/>
                <a:cs typeface="Carlito"/>
              </a:rPr>
              <a:t> </a:t>
            </a:r>
            <a:r>
              <a:rPr sz="1800" b="1" u="none" dirty="0">
                <a:solidFill>
                  <a:srgbClr val="00AF50"/>
                </a:solidFill>
                <a:latin typeface="Carlito"/>
                <a:cs typeface="Carlito"/>
              </a:rPr>
              <a:t>from</a:t>
            </a:r>
            <a:r>
              <a:rPr sz="1800" b="1" u="none" spc="-45" dirty="0">
                <a:solidFill>
                  <a:srgbClr val="00AF50"/>
                </a:solidFill>
                <a:latin typeface="Carlito"/>
                <a:cs typeface="Carlito"/>
              </a:rPr>
              <a:t> </a:t>
            </a:r>
            <a:r>
              <a:rPr sz="1800" u="none" spc="-25" dirty="0">
                <a:latin typeface="Carlito"/>
                <a:cs typeface="Carlito"/>
              </a:rPr>
              <a:t>SPACEXTBL</a:t>
            </a:r>
            <a:r>
              <a:rPr sz="1800" u="none" spc="-35" dirty="0">
                <a:latin typeface="Carlito"/>
                <a:cs typeface="Carlito"/>
              </a:rPr>
              <a:t> </a:t>
            </a:r>
            <a:r>
              <a:rPr sz="1800" b="1" u="none" dirty="0">
                <a:solidFill>
                  <a:srgbClr val="00AF50"/>
                </a:solidFill>
                <a:latin typeface="Carlito"/>
                <a:cs typeface="Carlito"/>
              </a:rPr>
              <a:t>where</a:t>
            </a:r>
            <a:r>
              <a:rPr sz="1800" b="1" u="none" spc="-5" dirty="0">
                <a:solidFill>
                  <a:srgbClr val="00AF50"/>
                </a:solidFill>
                <a:latin typeface="Carlito"/>
                <a:cs typeface="Carlito"/>
              </a:rPr>
              <a:t> </a:t>
            </a:r>
            <a:r>
              <a:rPr sz="1800" u="none" spc="-10" dirty="0">
                <a:latin typeface="Carlito"/>
                <a:cs typeface="Carlito"/>
              </a:rPr>
              <a:t>booster_version</a:t>
            </a:r>
            <a:r>
              <a:rPr sz="1800" u="none" spc="-125" dirty="0">
                <a:latin typeface="Carlito"/>
                <a:cs typeface="Carlito"/>
              </a:rPr>
              <a:t> </a:t>
            </a:r>
            <a:r>
              <a:rPr sz="1800" b="1" u="none" dirty="0">
                <a:solidFill>
                  <a:srgbClr val="00AF50"/>
                </a:solidFill>
                <a:latin typeface="Carlito"/>
                <a:cs typeface="Carlito"/>
              </a:rPr>
              <a:t>like</a:t>
            </a:r>
            <a:r>
              <a:rPr sz="1800" b="1" u="none" spc="-20" dirty="0">
                <a:solidFill>
                  <a:srgbClr val="00AF50"/>
                </a:solidFill>
                <a:latin typeface="Carlito"/>
                <a:cs typeface="Carlito"/>
              </a:rPr>
              <a:t> </a:t>
            </a:r>
            <a:r>
              <a:rPr sz="1800" u="none" dirty="0">
                <a:solidFill>
                  <a:srgbClr val="FF0000"/>
                </a:solidFill>
                <a:latin typeface="Carlito"/>
                <a:cs typeface="Carlito"/>
              </a:rPr>
              <a:t>'F9</a:t>
            </a:r>
            <a:r>
              <a:rPr sz="1800" u="none" spc="55" dirty="0">
                <a:solidFill>
                  <a:srgbClr val="FF0000"/>
                </a:solidFill>
                <a:latin typeface="Carlito"/>
                <a:cs typeface="Carlito"/>
              </a:rPr>
              <a:t> </a:t>
            </a:r>
            <a:r>
              <a:rPr sz="1800" u="none" spc="-10" dirty="0">
                <a:solidFill>
                  <a:srgbClr val="FF0000"/>
                </a:solidFill>
                <a:latin typeface="Carlito"/>
                <a:cs typeface="Carlito"/>
              </a:rPr>
              <a:t>v1.1'</a:t>
            </a:r>
            <a:endParaRPr sz="1800">
              <a:latin typeface="Carlito"/>
              <a:cs typeface="Carlito"/>
            </a:endParaRPr>
          </a:p>
          <a:p>
            <a:pPr marL="241300" indent="-228600">
              <a:lnSpc>
                <a:spcPct val="100000"/>
              </a:lnSpc>
              <a:spcBef>
                <a:spcPts val="840"/>
              </a:spcBef>
              <a:buFont typeface="Arial"/>
              <a:buChar char="•"/>
              <a:tabLst>
                <a:tab pos="241300" algn="l"/>
              </a:tabLst>
            </a:pPr>
            <a:r>
              <a:rPr sz="1800" b="1" dirty="0">
                <a:solidFill>
                  <a:srgbClr val="00AF50"/>
                </a:solidFill>
                <a:latin typeface="Carlito"/>
                <a:cs typeface="Carlito"/>
              </a:rPr>
              <a:t>select</a:t>
            </a:r>
            <a:r>
              <a:rPr sz="1800" b="1" spc="-80" dirty="0">
                <a:solidFill>
                  <a:srgbClr val="00AF50"/>
                </a:solidFill>
                <a:latin typeface="Carlito"/>
                <a:cs typeface="Carlito"/>
              </a:rPr>
              <a:t> </a:t>
            </a:r>
            <a:r>
              <a:rPr sz="1800" spc="-20" dirty="0">
                <a:latin typeface="Carlito"/>
                <a:cs typeface="Carlito"/>
              </a:rPr>
              <a:t>min(DATE)</a:t>
            </a:r>
            <a:r>
              <a:rPr sz="1800" spc="-130" dirty="0">
                <a:latin typeface="Carlito"/>
                <a:cs typeface="Carlito"/>
              </a:rPr>
              <a:t> </a:t>
            </a:r>
            <a:r>
              <a:rPr sz="1800" b="1" dirty="0">
                <a:solidFill>
                  <a:srgbClr val="00AF50"/>
                </a:solidFill>
                <a:latin typeface="Carlito"/>
                <a:cs typeface="Carlito"/>
              </a:rPr>
              <a:t>from</a:t>
            </a:r>
            <a:r>
              <a:rPr sz="1800" b="1" spc="-70" dirty="0">
                <a:solidFill>
                  <a:srgbClr val="00AF50"/>
                </a:solidFill>
                <a:latin typeface="Carlito"/>
                <a:cs typeface="Carlito"/>
              </a:rPr>
              <a:t> </a:t>
            </a:r>
            <a:r>
              <a:rPr sz="1800" spc="-10" dirty="0">
                <a:latin typeface="Carlito"/>
                <a:cs typeface="Carlito"/>
              </a:rPr>
              <a:t>SPACEXTBL</a:t>
            </a:r>
            <a:r>
              <a:rPr sz="1800" spc="35" dirty="0">
                <a:latin typeface="Carlito"/>
                <a:cs typeface="Carlito"/>
              </a:rPr>
              <a:t> </a:t>
            </a:r>
            <a:r>
              <a:rPr sz="1800" b="1" dirty="0">
                <a:solidFill>
                  <a:srgbClr val="00AF50"/>
                </a:solidFill>
                <a:latin typeface="Carlito"/>
                <a:cs typeface="Carlito"/>
              </a:rPr>
              <a:t>where</a:t>
            </a:r>
            <a:r>
              <a:rPr sz="1800" b="1" spc="-110" dirty="0">
                <a:solidFill>
                  <a:srgbClr val="00AF50"/>
                </a:solidFill>
                <a:latin typeface="Carlito"/>
                <a:cs typeface="Carlito"/>
              </a:rPr>
              <a:t> </a:t>
            </a:r>
            <a:r>
              <a:rPr sz="1800" dirty="0">
                <a:latin typeface="Carlito"/>
                <a:cs typeface="Carlito"/>
              </a:rPr>
              <a:t>Landing_Outcome</a:t>
            </a:r>
            <a:r>
              <a:rPr sz="1800" spc="-160" dirty="0">
                <a:latin typeface="Carlito"/>
                <a:cs typeface="Carlito"/>
              </a:rPr>
              <a:t> </a:t>
            </a:r>
            <a:r>
              <a:rPr sz="1800" dirty="0">
                <a:solidFill>
                  <a:srgbClr val="6F2F9F"/>
                </a:solidFill>
                <a:latin typeface="Carlito"/>
                <a:cs typeface="Carlito"/>
              </a:rPr>
              <a:t>=</a:t>
            </a:r>
            <a:r>
              <a:rPr sz="1800" spc="40" dirty="0">
                <a:solidFill>
                  <a:srgbClr val="6F2F9F"/>
                </a:solidFill>
                <a:latin typeface="Carlito"/>
                <a:cs typeface="Carlito"/>
              </a:rPr>
              <a:t> </a:t>
            </a:r>
            <a:r>
              <a:rPr sz="1800" dirty="0">
                <a:solidFill>
                  <a:srgbClr val="FF0000"/>
                </a:solidFill>
                <a:latin typeface="Carlito"/>
                <a:cs typeface="Carlito"/>
              </a:rPr>
              <a:t>'Success (ground</a:t>
            </a:r>
            <a:r>
              <a:rPr sz="1800" spc="-15" dirty="0">
                <a:solidFill>
                  <a:srgbClr val="FF0000"/>
                </a:solidFill>
                <a:latin typeface="Carlito"/>
                <a:cs typeface="Carlito"/>
              </a:rPr>
              <a:t> </a:t>
            </a:r>
            <a:r>
              <a:rPr sz="1800" spc="-10" dirty="0">
                <a:solidFill>
                  <a:srgbClr val="FF0000"/>
                </a:solidFill>
                <a:latin typeface="Carlito"/>
                <a:cs typeface="Carlito"/>
              </a:rPr>
              <a:t>pad)'</a:t>
            </a:r>
            <a:endParaRPr sz="1800">
              <a:latin typeface="Carlito"/>
              <a:cs typeface="Carlito"/>
            </a:endParaRPr>
          </a:p>
          <a:p>
            <a:pPr marL="241300" marR="1504950" indent="-229235">
              <a:lnSpc>
                <a:spcPts val="1950"/>
              </a:lnSpc>
              <a:spcBef>
                <a:spcPts val="1010"/>
              </a:spcBef>
              <a:buFont typeface="Arial"/>
              <a:buChar char="•"/>
              <a:tabLst>
                <a:tab pos="241300" algn="l"/>
                <a:tab pos="1810385" algn="l"/>
              </a:tabLst>
            </a:pPr>
            <a:r>
              <a:rPr sz="1800" b="1" dirty="0">
                <a:solidFill>
                  <a:srgbClr val="00AF50"/>
                </a:solidFill>
                <a:latin typeface="Carlito"/>
                <a:cs typeface="Carlito"/>
              </a:rPr>
              <a:t>select</a:t>
            </a:r>
            <a:r>
              <a:rPr sz="1800" b="1" spc="-50" dirty="0">
                <a:solidFill>
                  <a:srgbClr val="00AF50"/>
                </a:solidFill>
                <a:latin typeface="Carlito"/>
                <a:cs typeface="Carlito"/>
              </a:rPr>
              <a:t> </a:t>
            </a:r>
            <a:r>
              <a:rPr sz="1800" spc="-10" dirty="0">
                <a:latin typeface="Carlito"/>
                <a:cs typeface="Carlito"/>
              </a:rPr>
              <a:t>booster_version</a:t>
            </a:r>
            <a:r>
              <a:rPr sz="1800" spc="-155" dirty="0">
                <a:latin typeface="Carlito"/>
                <a:cs typeface="Carlito"/>
              </a:rPr>
              <a:t> </a:t>
            </a:r>
            <a:r>
              <a:rPr sz="1800" b="1" dirty="0">
                <a:solidFill>
                  <a:srgbClr val="00AF50"/>
                </a:solidFill>
                <a:latin typeface="Carlito"/>
                <a:cs typeface="Carlito"/>
              </a:rPr>
              <a:t>from</a:t>
            </a:r>
            <a:r>
              <a:rPr sz="1800" b="1" spc="-55" dirty="0">
                <a:solidFill>
                  <a:srgbClr val="00AF50"/>
                </a:solidFill>
                <a:latin typeface="Carlito"/>
                <a:cs typeface="Carlito"/>
              </a:rPr>
              <a:t> </a:t>
            </a:r>
            <a:r>
              <a:rPr sz="1800" spc="-10" dirty="0">
                <a:latin typeface="Carlito"/>
                <a:cs typeface="Carlito"/>
              </a:rPr>
              <a:t>SPACEXTBL</a:t>
            </a:r>
            <a:r>
              <a:rPr sz="1800" spc="25" dirty="0">
                <a:latin typeface="Carlito"/>
                <a:cs typeface="Carlito"/>
              </a:rPr>
              <a:t> </a:t>
            </a:r>
            <a:r>
              <a:rPr sz="1800" b="1" dirty="0">
                <a:solidFill>
                  <a:srgbClr val="00AF50"/>
                </a:solidFill>
                <a:latin typeface="Carlito"/>
                <a:cs typeface="Carlito"/>
              </a:rPr>
              <a:t>where</a:t>
            </a:r>
            <a:r>
              <a:rPr sz="1800" b="1" spc="-100" dirty="0">
                <a:solidFill>
                  <a:srgbClr val="00AF50"/>
                </a:solidFill>
                <a:latin typeface="Carlito"/>
                <a:cs typeface="Carlito"/>
              </a:rPr>
              <a:t> </a:t>
            </a:r>
            <a:r>
              <a:rPr sz="1800" dirty="0">
                <a:latin typeface="Carlito"/>
                <a:cs typeface="Carlito"/>
              </a:rPr>
              <a:t>Landing_Outcome</a:t>
            </a:r>
            <a:r>
              <a:rPr sz="1800" spc="-185" dirty="0">
                <a:latin typeface="Carlito"/>
                <a:cs typeface="Carlito"/>
              </a:rPr>
              <a:t> </a:t>
            </a:r>
            <a:r>
              <a:rPr sz="1800" dirty="0">
                <a:solidFill>
                  <a:srgbClr val="6F2F9F"/>
                </a:solidFill>
                <a:latin typeface="Carlito"/>
                <a:cs typeface="Carlito"/>
              </a:rPr>
              <a:t>=</a:t>
            </a:r>
            <a:r>
              <a:rPr sz="1800" spc="50" dirty="0">
                <a:solidFill>
                  <a:srgbClr val="6F2F9F"/>
                </a:solidFill>
                <a:latin typeface="Carlito"/>
                <a:cs typeface="Carlito"/>
              </a:rPr>
              <a:t> </a:t>
            </a:r>
            <a:r>
              <a:rPr sz="1800" dirty="0">
                <a:solidFill>
                  <a:srgbClr val="FF0000"/>
                </a:solidFill>
                <a:latin typeface="Carlito"/>
                <a:cs typeface="Carlito"/>
              </a:rPr>
              <a:t>'Success</a:t>
            </a:r>
            <a:r>
              <a:rPr sz="1800" spc="15" dirty="0">
                <a:solidFill>
                  <a:srgbClr val="FF0000"/>
                </a:solidFill>
                <a:latin typeface="Carlito"/>
                <a:cs typeface="Carlito"/>
              </a:rPr>
              <a:t> </a:t>
            </a:r>
            <a:r>
              <a:rPr sz="1800" dirty="0">
                <a:solidFill>
                  <a:srgbClr val="FF0000"/>
                </a:solidFill>
                <a:latin typeface="Carlito"/>
                <a:cs typeface="Carlito"/>
              </a:rPr>
              <a:t>(drone</a:t>
            </a:r>
            <a:r>
              <a:rPr sz="1800" spc="-20" dirty="0">
                <a:solidFill>
                  <a:srgbClr val="FF0000"/>
                </a:solidFill>
                <a:latin typeface="Carlito"/>
                <a:cs typeface="Carlito"/>
              </a:rPr>
              <a:t> </a:t>
            </a:r>
            <a:r>
              <a:rPr sz="1800" dirty="0">
                <a:solidFill>
                  <a:srgbClr val="FF0000"/>
                </a:solidFill>
                <a:latin typeface="Carlito"/>
                <a:cs typeface="Carlito"/>
              </a:rPr>
              <a:t>ship)'</a:t>
            </a:r>
            <a:r>
              <a:rPr sz="1800" spc="-25" dirty="0">
                <a:solidFill>
                  <a:srgbClr val="FF0000"/>
                </a:solidFill>
                <a:latin typeface="Carlito"/>
                <a:cs typeface="Carlito"/>
              </a:rPr>
              <a:t> </a:t>
            </a:r>
            <a:r>
              <a:rPr sz="1800" spc="-25" dirty="0">
                <a:latin typeface="Carlito"/>
                <a:cs typeface="Carlito"/>
              </a:rPr>
              <a:t>and </a:t>
            </a:r>
            <a:r>
              <a:rPr sz="1800" spc="-10" dirty="0">
                <a:latin typeface="Carlito"/>
                <a:cs typeface="Carlito"/>
              </a:rPr>
              <a:t>payload_mass</a:t>
            </a:r>
            <a:r>
              <a:rPr sz="1800" u="sng" dirty="0">
                <a:uFill>
                  <a:solidFill>
                    <a:srgbClr val="000000"/>
                  </a:solidFill>
                </a:uFill>
                <a:latin typeface="Carlito"/>
                <a:cs typeface="Carlito"/>
              </a:rPr>
              <a:t>	</a:t>
            </a:r>
            <a:r>
              <a:rPr sz="1800" u="none" spc="-10" dirty="0">
                <a:latin typeface="Carlito"/>
                <a:cs typeface="Carlito"/>
              </a:rPr>
              <a:t>kg_</a:t>
            </a:r>
            <a:r>
              <a:rPr sz="1800" u="none" spc="-180" dirty="0">
                <a:latin typeface="Carlito"/>
                <a:cs typeface="Carlito"/>
              </a:rPr>
              <a:t> </a:t>
            </a:r>
            <a:r>
              <a:rPr sz="1800" b="1" u="none" dirty="0">
                <a:solidFill>
                  <a:srgbClr val="00AF50"/>
                </a:solidFill>
                <a:latin typeface="Carlito"/>
                <a:cs typeface="Carlito"/>
              </a:rPr>
              <a:t>between</a:t>
            </a:r>
            <a:r>
              <a:rPr sz="1800" b="1" u="none" spc="-45" dirty="0">
                <a:solidFill>
                  <a:srgbClr val="00AF50"/>
                </a:solidFill>
                <a:latin typeface="Carlito"/>
                <a:cs typeface="Carlito"/>
              </a:rPr>
              <a:t> </a:t>
            </a:r>
            <a:r>
              <a:rPr sz="1800" u="none" dirty="0">
                <a:solidFill>
                  <a:srgbClr val="00AF50"/>
                </a:solidFill>
                <a:latin typeface="Carlito"/>
                <a:cs typeface="Carlito"/>
              </a:rPr>
              <a:t>4000</a:t>
            </a:r>
            <a:r>
              <a:rPr sz="1800" u="none" spc="20" dirty="0">
                <a:solidFill>
                  <a:srgbClr val="00AF50"/>
                </a:solidFill>
                <a:latin typeface="Carlito"/>
                <a:cs typeface="Carlito"/>
              </a:rPr>
              <a:t> </a:t>
            </a:r>
            <a:r>
              <a:rPr sz="1800" u="none" dirty="0">
                <a:latin typeface="Carlito"/>
                <a:cs typeface="Carlito"/>
              </a:rPr>
              <a:t>and</a:t>
            </a:r>
            <a:r>
              <a:rPr sz="1800" u="none" spc="-80" dirty="0">
                <a:latin typeface="Carlito"/>
                <a:cs typeface="Carlito"/>
              </a:rPr>
              <a:t> </a:t>
            </a:r>
            <a:r>
              <a:rPr sz="1800" u="none" spc="-20" dirty="0">
                <a:solidFill>
                  <a:srgbClr val="00AF50"/>
                </a:solidFill>
                <a:latin typeface="Carlito"/>
                <a:cs typeface="Carlito"/>
              </a:rPr>
              <a:t>6000</a:t>
            </a:r>
            <a:endParaRPr sz="1800">
              <a:latin typeface="Carlito"/>
              <a:cs typeface="Carlito"/>
            </a:endParaRPr>
          </a:p>
          <a:p>
            <a:pPr marL="241300" indent="-228600">
              <a:lnSpc>
                <a:spcPct val="100000"/>
              </a:lnSpc>
              <a:spcBef>
                <a:spcPts val="740"/>
              </a:spcBef>
              <a:buFont typeface="Arial"/>
              <a:buChar char="•"/>
              <a:tabLst>
                <a:tab pos="241300" algn="l"/>
              </a:tabLst>
            </a:pPr>
            <a:r>
              <a:rPr sz="1800" b="1" dirty="0">
                <a:solidFill>
                  <a:srgbClr val="00AF50"/>
                </a:solidFill>
                <a:latin typeface="Carlito"/>
                <a:cs typeface="Carlito"/>
              </a:rPr>
              <a:t>select</a:t>
            </a:r>
            <a:r>
              <a:rPr sz="1800" b="1" spc="-55" dirty="0">
                <a:solidFill>
                  <a:srgbClr val="00AF50"/>
                </a:solidFill>
                <a:latin typeface="Carlito"/>
                <a:cs typeface="Carlito"/>
              </a:rPr>
              <a:t> </a:t>
            </a:r>
            <a:r>
              <a:rPr sz="1800" dirty="0">
                <a:latin typeface="Carlito"/>
                <a:cs typeface="Carlito"/>
              </a:rPr>
              <a:t>mission_outcome,</a:t>
            </a:r>
            <a:r>
              <a:rPr sz="1800" spc="-105" dirty="0">
                <a:latin typeface="Carlito"/>
                <a:cs typeface="Carlito"/>
              </a:rPr>
              <a:t> </a:t>
            </a:r>
            <a:r>
              <a:rPr sz="1800" dirty="0">
                <a:latin typeface="Carlito"/>
                <a:cs typeface="Carlito"/>
              </a:rPr>
              <a:t>count(mission_outcome)</a:t>
            </a:r>
            <a:r>
              <a:rPr sz="1800" spc="-204" dirty="0">
                <a:latin typeface="Carlito"/>
                <a:cs typeface="Carlito"/>
              </a:rPr>
              <a:t> </a:t>
            </a:r>
            <a:r>
              <a:rPr sz="1800" b="1" dirty="0">
                <a:solidFill>
                  <a:srgbClr val="00AF50"/>
                </a:solidFill>
                <a:latin typeface="Carlito"/>
                <a:cs typeface="Carlito"/>
              </a:rPr>
              <a:t>from</a:t>
            </a:r>
            <a:r>
              <a:rPr sz="1800" b="1" spc="-140" dirty="0">
                <a:solidFill>
                  <a:srgbClr val="00AF50"/>
                </a:solidFill>
                <a:latin typeface="Carlito"/>
                <a:cs typeface="Carlito"/>
              </a:rPr>
              <a:t> </a:t>
            </a:r>
            <a:r>
              <a:rPr sz="1800" spc="-10" dirty="0">
                <a:latin typeface="Carlito"/>
                <a:cs typeface="Carlito"/>
              </a:rPr>
              <a:t>SPACEXTBL</a:t>
            </a:r>
            <a:r>
              <a:rPr sz="1800" spc="50" dirty="0">
                <a:latin typeface="Carlito"/>
                <a:cs typeface="Carlito"/>
              </a:rPr>
              <a:t> </a:t>
            </a:r>
            <a:r>
              <a:rPr sz="1800" b="1" dirty="0">
                <a:solidFill>
                  <a:srgbClr val="00AF50"/>
                </a:solidFill>
                <a:latin typeface="Carlito"/>
                <a:cs typeface="Carlito"/>
              </a:rPr>
              <a:t>group</a:t>
            </a:r>
            <a:r>
              <a:rPr sz="1800" b="1" spc="-105" dirty="0">
                <a:solidFill>
                  <a:srgbClr val="00AF50"/>
                </a:solidFill>
                <a:latin typeface="Carlito"/>
                <a:cs typeface="Carlito"/>
              </a:rPr>
              <a:t> </a:t>
            </a:r>
            <a:r>
              <a:rPr sz="1800" b="1" dirty="0">
                <a:solidFill>
                  <a:srgbClr val="00AF50"/>
                </a:solidFill>
                <a:latin typeface="Carlito"/>
                <a:cs typeface="Carlito"/>
              </a:rPr>
              <a:t>by</a:t>
            </a:r>
            <a:r>
              <a:rPr sz="1800" b="1" spc="25" dirty="0">
                <a:solidFill>
                  <a:srgbClr val="00AF50"/>
                </a:solidFill>
                <a:latin typeface="Carlito"/>
                <a:cs typeface="Carlito"/>
              </a:rPr>
              <a:t> </a:t>
            </a:r>
            <a:r>
              <a:rPr sz="1800" spc="-10" dirty="0">
                <a:latin typeface="Carlito"/>
                <a:cs typeface="Carlito"/>
              </a:rPr>
              <a:t>mission_outcome</a:t>
            </a:r>
            <a:endParaRPr sz="1800">
              <a:latin typeface="Carlito"/>
              <a:cs typeface="Carlito"/>
            </a:endParaRPr>
          </a:p>
          <a:p>
            <a:pPr marL="241300" indent="-228600">
              <a:lnSpc>
                <a:spcPts val="2055"/>
              </a:lnSpc>
              <a:spcBef>
                <a:spcPts val="770"/>
              </a:spcBef>
              <a:buFont typeface="Arial"/>
              <a:buChar char="•"/>
              <a:tabLst>
                <a:tab pos="241300" algn="l"/>
                <a:tab pos="6209665" algn="l"/>
                <a:tab pos="9488805" algn="l"/>
              </a:tabLst>
            </a:pPr>
            <a:r>
              <a:rPr sz="1800" b="1" dirty="0">
                <a:solidFill>
                  <a:srgbClr val="00AF50"/>
                </a:solidFill>
                <a:latin typeface="Carlito"/>
                <a:cs typeface="Carlito"/>
              </a:rPr>
              <a:t>select</a:t>
            </a:r>
            <a:r>
              <a:rPr sz="1800" b="1" spc="-30" dirty="0">
                <a:solidFill>
                  <a:srgbClr val="00AF50"/>
                </a:solidFill>
                <a:latin typeface="Carlito"/>
                <a:cs typeface="Carlito"/>
              </a:rPr>
              <a:t> </a:t>
            </a:r>
            <a:r>
              <a:rPr sz="1800" spc="-10" dirty="0">
                <a:latin typeface="Carlito"/>
                <a:cs typeface="Carlito"/>
              </a:rPr>
              <a:t>booster_version</a:t>
            </a:r>
            <a:r>
              <a:rPr sz="1800" spc="-135" dirty="0">
                <a:latin typeface="Carlito"/>
                <a:cs typeface="Carlito"/>
              </a:rPr>
              <a:t> </a:t>
            </a:r>
            <a:r>
              <a:rPr sz="1800" b="1" dirty="0">
                <a:solidFill>
                  <a:srgbClr val="00AF50"/>
                </a:solidFill>
                <a:latin typeface="Carlito"/>
                <a:cs typeface="Carlito"/>
              </a:rPr>
              <a:t>from</a:t>
            </a:r>
            <a:r>
              <a:rPr sz="1800" b="1" spc="-40" dirty="0">
                <a:solidFill>
                  <a:srgbClr val="00AF50"/>
                </a:solidFill>
                <a:latin typeface="Carlito"/>
                <a:cs typeface="Carlito"/>
              </a:rPr>
              <a:t> </a:t>
            </a:r>
            <a:r>
              <a:rPr sz="1800" spc="-10" dirty="0">
                <a:latin typeface="Carlito"/>
                <a:cs typeface="Carlito"/>
              </a:rPr>
              <a:t>SPACEXTBL</a:t>
            </a:r>
            <a:r>
              <a:rPr sz="1800" spc="50" dirty="0">
                <a:latin typeface="Carlito"/>
                <a:cs typeface="Carlito"/>
              </a:rPr>
              <a:t> </a:t>
            </a:r>
            <a:r>
              <a:rPr sz="1800" b="1" dirty="0">
                <a:solidFill>
                  <a:srgbClr val="00AF50"/>
                </a:solidFill>
                <a:latin typeface="Carlito"/>
                <a:cs typeface="Carlito"/>
              </a:rPr>
              <a:t>where</a:t>
            </a:r>
            <a:r>
              <a:rPr sz="1800" b="1" spc="-80" dirty="0">
                <a:solidFill>
                  <a:srgbClr val="00AF50"/>
                </a:solidFill>
                <a:latin typeface="Carlito"/>
                <a:cs typeface="Carlito"/>
              </a:rPr>
              <a:t> </a:t>
            </a:r>
            <a:r>
              <a:rPr sz="1800" spc="-10" dirty="0">
                <a:latin typeface="Carlito"/>
                <a:cs typeface="Carlito"/>
              </a:rPr>
              <a:t>payload_mass</a:t>
            </a:r>
            <a:r>
              <a:rPr sz="1800" u="sng" dirty="0">
                <a:uFill>
                  <a:solidFill>
                    <a:srgbClr val="000000"/>
                  </a:solidFill>
                </a:uFill>
                <a:latin typeface="Carlito"/>
                <a:cs typeface="Carlito"/>
              </a:rPr>
              <a:t>	</a:t>
            </a:r>
            <a:r>
              <a:rPr sz="1800" u="none" spc="-25" dirty="0">
                <a:latin typeface="Carlito"/>
                <a:cs typeface="Carlito"/>
              </a:rPr>
              <a:t>kg_</a:t>
            </a:r>
            <a:r>
              <a:rPr sz="1800" u="none" spc="-180" dirty="0">
                <a:latin typeface="Carlito"/>
                <a:cs typeface="Carlito"/>
              </a:rPr>
              <a:t> </a:t>
            </a:r>
            <a:r>
              <a:rPr sz="1800" b="1" u="none" dirty="0">
                <a:solidFill>
                  <a:srgbClr val="00AF50"/>
                </a:solidFill>
                <a:latin typeface="Carlito"/>
                <a:cs typeface="Carlito"/>
              </a:rPr>
              <a:t>in</a:t>
            </a:r>
            <a:r>
              <a:rPr sz="1800" b="1" u="none" spc="-20" dirty="0">
                <a:solidFill>
                  <a:srgbClr val="00AF50"/>
                </a:solidFill>
                <a:latin typeface="Carlito"/>
                <a:cs typeface="Carlito"/>
              </a:rPr>
              <a:t> </a:t>
            </a:r>
            <a:r>
              <a:rPr sz="1800" u="none" dirty="0">
                <a:latin typeface="Carlito"/>
                <a:cs typeface="Carlito"/>
              </a:rPr>
              <a:t>(</a:t>
            </a:r>
            <a:r>
              <a:rPr sz="1800" b="1" u="none" dirty="0">
                <a:solidFill>
                  <a:srgbClr val="00AF50"/>
                </a:solidFill>
                <a:latin typeface="Carlito"/>
                <a:cs typeface="Carlito"/>
              </a:rPr>
              <a:t>select</a:t>
            </a:r>
            <a:r>
              <a:rPr sz="1800" b="1" u="none" spc="25" dirty="0">
                <a:solidFill>
                  <a:srgbClr val="00AF50"/>
                </a:solidFill>
                <a:latin typeface="Carlito"/>
                <a:cs typeface="Carlito"/>
              </a:rPr>
              <a:t> </a:t>
            </a:r>
            <a:r>
              <a:rPr sz="1800" u="none" spc="-10" dirty="0">
                <a:latin typeface="Carlito"/>
                <a:cs typeface="Carlito"/>
              </a:rPr>
              <a:t>max(payload_mass</a:t>
            </a:r>
            <a:r>
              <a:rPr sz="1800" u="sng" dirty="0">
                <a:uFill>
                  <a:solidFill>
                    <a:srgbClr val="000000"/>
                  </a:solidFill>
                </a:uFill>
                <a:latin typeface="Carlito"/>
                <a:cs typeface="Carlito"/>
              </a:rPr>
              <a:t>	</a:t>
            </a:r>
            <a:r>
              <a:rPr sz="1800" u="none" spc="-20" dirty="0">
                <a:latin typeface="Carlito"/>
                <a:cs typeface="Carlito"/>
              </a:rPr>
              <a:t>kg_)</a:t>
            </a:r>
            <a:endParaRPr sz="1800">
              <a:latin typeface="Carlito"/>
              <a:cs typeface="Carlito"/>
            </a:endParaRPr>
          </a:p>
          <a:p>
            <a:pPr marL="241300">
              <a:lnSpc>
                <a:spcPts val="2055"/>
              </a:lnSpc>
            </a:pPr>
            <a:r>
              <a:rPr sz="1800" b="1" dirty="0">
                <a:solidFill>
                  <a:srgbClr val="00AF50"/>
                </a:solidFill>
                <a:latin typeface="Carlito"/>
                <a:cs typeface="Carlito"/>
              </a:rPr>
              <a:t>from</a:t>
            </a:r>
            <a:r>
              <a:rPr sz="1800" b="1" spc="-20" dirty="0">
                <a:solidFill>
                  <a:srgbClr val="00AF50"/>
                </a:solidFill>
                <a:latin typeface="Carlito"/>
                <a:cs typeface="Carlito"/>
              </a:rPr>
              <a:t> </a:t>
            </a:r>
            <a:r>
              <a:rPr sz="1800" spc="-10" dirty="0">
                <a:latin typeface="Carlito"/>
                <a:cs typeface="Carlito"/>
              </a:rPr>
              <a:t>SPACEXTBL)</a:t>
            </a:r>
            <a:endParaRPr sz="1800">
              <a:latin typeface="Carlito"/>
              <a:cs typeface="Carlito"/>
            </a:endParaRPr>
          </a:p>
          <a:p>
            <a:pPr marL="241300" marR="233679" indent="-229235">
              <a:lnSpc>
                <a:spcPts val="1950"/>
              </a:lnSpc>
              <a:spcBef>
                <a:spcPts val="1010"/>
              </a:spcBef>
              <a:buFont typeface="Arial"/>
              <a:buChar char="•"/>
              <a:tabLst>
                <a:tab pos="241300" algn="l"/>
              </a:tabLst>
            </a:pPr>
            <a:r>
              <a:rPr sz="1800" b="1" dirty="0">
                <a:solidFill>
                  <a:srgbClr val="00AF50"/>
                </a:solidFill>
                <a:latin typeface="Carlito"/>
                <a:cs typeface="Carlito"/>
              </a:rPr>
              <a:t>select</a:t>
            </a:r>
            <a:r>
              <a:rPr sz="1800" b="1" spc="-35" dirty="0">
                <a:solidFill>
                  <a:srgbClr val="00AF50"/>
                </a:solidFill>
                <a:latin typeface="Carlito"/>
                <a:cs typeface="Carlito"/>
              </a:rPr>
              <a:t> </a:t>
            </a:r>
            <a:r>
              <a:rPr sz="1800" dirty="0">
                <a:latin typeface="Carlito"/>
                <a:cs typeface="Carlito"/>
              </a:rPr>
              <a:t>Landing_Outcome,</a:t>
            </a:r>
            <a:r>
              <a:rPr sz="1800" spc="-160" dirty="0">
                <a:latin typeface="Carlito"/>
                <a:cs typeface="Carlito"/>
              </a:rPr>
              <a:t> </a:t>
            </a:r>
            <a:r>
              <a:rPr sz="1800" dirty="0">
                <a:latin typeface="Carlito"/>
                <a:cs typeface="Carlito"/>
              </a:rPr>
              <a:t>booster_version,</a:t>
            </a:r>
            <a:r>
              <a:rPr sz="1800" spc="-165" dirty="0">
                <a:latin typeface="Carlito"/>
                <a:cs typeface="Carlito"/>
              </a:rPr>
              <a:t> </a:t>
            </a:r>
            <a:r>
              <a:rPr sz="1800" dirty="0">
                <a:latin typeface="Carlito"/>
                <a:cs typeface="Carlito"/>
              </a:rPr>
              <a:t>launch_site</a:t>
            </a:r>
            <a:r>
              <a:rPr sz="1800" spc="-75" dirty="0">
                <a:latin typeface="Carlito"/>
                <a:cs typeface="Carlito"/>
              </a:rPr>
              <a:t> </a:t>
            </a:r>
            <a:r>
              <a:rPr sz="1800" b="1" dirty="0">
                <a:solidFill>
                  <a:srgbClr val="00AF50"/>
                </a:solidFill>
                <a:latin typeface="Carlito"/>
                <a:cs typeface="Carlito"/>
              </a:rPr>
              <a:t>from</a:t>
            </a:r>
            <a:r>
              <a:rPr sz="1800" b="1" spc="-125" dirty="0">
                <a:solidFill>
                  <a:srgbClr val="00AF50"/>
                </a:solidFill>
                <a:latin typeface="Carlito"/>
                <a:cs typeface="Carlito"/>
              </a:rPr>
              <a:t> </a:t>
            </a:r>
            <a:r>
              <a:rPr sz="1800" spc="-10" dirty="0">
                <a:latin typeface="Carlito"/>
                <a:cs typeface="Carlito"/>
              </a:rPr>
              <a:t>SPACEXTBL</a:t>
            </a:r>
            <a:r>
              <a:rPr sz="1800" spc="50" dirty="0">
                <a:latin typeface="Carlito"/>
                <a:cs typeface="Carlito"/>
              </a:rPr>
              <a:t> </a:t>
            </a:r>
            <a:r>
              <a:rPr sz="1800" b="1" dirty="0">
                <a:solidFill>
                  <a:srgbClr val="00AF50"/>
                </a:solidFill>
                <a:latin typeface="Carlito"/>
                <a:cs typeface="Carlito"/>
              </a:rPr>
              <a:t>where</a:t>
            </a:r>
            <a:r>
              <a:rPr sz="1800" b="1" spc="-90" dirty="0">
                <a:solidFill>
                  <a:srgbClr val="00AF50"/>
                </a:solidFill>
                <a:latin typeface="Carlito"/>
                <a:cs typeface="Carlito"/>
              </a:rPr>
              <a:t> </a:t>
            </a:r>
            <a:r>
              <a:rPr sz="1800" dirty="0">
                <a:latin typeface="Carlito"/>
                <a:cs typeface="Carlito"/>
              </a:rPr>
              <a:t>Landing_Outcome</a:t>
            </a:r>
            <a:r>
              <a:rPr sz="1800" spc="-145" dirty="0">
                <a:latin typeface="Carlito"/>
                <a:cs typeface="Carlito"/>
              </a:rPr>
              <a:t> </a:t>
            </a:r>
            <a:r>
              <a:rPr sz="1800" dirty="0">
                <a:solidFill>
                  <a:srgbClr val="6F2F9F"/>
                </a:solidFill>
                <a:latin typeface="Carlito"/>
                <a:cs typeface="Carlito"/>
              </a:rPr>
              <a:t>=</a:t>
            </a:r>
            <a:r>
              <a:rPr sz="1800" spc="75" dirty="0">
                <a:solidFill>
                  <a:srgbClr val="6F2F9F"/>
                </a:solidFill>
                <a:latin typeface="Carlito"/>
                <a:cs typeface="Carlito"/>
              </a:rPr>
              <a:t> </a:t>
            </a:r>
            <a:r>
              <a:rPr sz="1800" spc="-10" dirty="0">
                <a:solidFill>
                  <a:srgbClr val="FF0000"/>
                </a:solidFill>
                <a:latin typeface="Carlito"/>
                <a:cs typeface="Carlito"/>
              </a:rPr>
              <a:t>'Failure </a:t>
            </a:r>
            <a:r>
              <a:rPr sz="1800" dirty="0">
                <a:solidFill>
                  <a:srgbClr val="FF0000"/>
                </a:solidFill>
                <a:latin typeface="Carlito"/>
                <a:cs typeface="Carlito"/>
              </a:rPr>
              <a:t>(drone</a:t>
            </a:r>
            <a:r>
              <a:rPr sz="1800" spc="-50" dirty="0">
                <a:solidFill>
                  <a:srgbClr val="FF0000"/>
                </a:solidFill>
                <a:latin typeface="Carlito"/>
                <a:cs typeface="Carlito"/>
              </a:rPr>
              <a:t> </a:t>
            </a:r>
            <a:r>
              <a:rPr sz="1800" dirty="0">
                <a:solidFill>
                  <a:srgbClr val="FF0000"/>
                </a:solidFill>
                <a:latin typeface="Carlito"/>
                <a:cs typeface="Carlito"/>
              </a:rPr>
              <a:t>ship)'</a:t>
            </a:r>
            <a:r>
              <a:rPr sz="1800" spc="395" dirty="0">
                <a:solidFill>
                  <a:srgbClr val="FF0000"/>
                </a:solidFill>
                <a:latin typeface="Carlito"/>
                <a:cs typeface="Carlito"/>
              </a:rPr>
              <a:t> </a:t>
            </a:r>
            <a:r>
              <a:rPr sz="1800" dirty="0">
                <a:latin typeface="Carlito"/>
                <a:cs typeface="Carlito"/>
              </a:rPr>
              <a:t>and</a:t>
            </a:r>
            <a:r>
              <a:rPr sz="1800" spc="-90" dirty="0">
                <a:latin typeface="Carlito"/>
                <a:cs typeface="Carlito"/>
              </a:rPr>
              <a:t> </a:t>
            </a:r>
            <a:r>
              <a:rPr sz="1800" dirty="0">
                <a:latin typeface="Carlito"/>
                <a:cs typeface="Carlito"/>
              </a:rPr>
              <a:t>EXTRACT(YEAR</a:t>
            </a:r>
            <a:r>
              <a:rPr sz="1800" spc="-114" dirty="0">
                <a:latin typeface="Carlito"/>
                <a:cs typeface="Carlito"/>
              </a:rPr>
              <a:t> </a:t>
            </a:r>
            <a:r>
              <a:rPr sz="1800" dirty="0">
                <a:latin typeface="Carlito"/>
                <a:cs typeface="Carlito"/>
              </a:rPr>
              <a:t>FROM</a:t>
            </a:r>
            <a:r>
              <a:rPr sz="1800" spc="-90" dirty="0">
                <a:latin typeface="Carlito"/>
                <a:cs typeface="Carlito"/>
              </a:rPr>
              <a:t> </a:t>
            </a:r>
            <a:r>
              <a:rPr sz="1800" spc="-10" dirty="0">
                <a:latin typeface="Carlito"/>
                <a:cs typeface="Carlito"/>
              </a:rPr>
              <a:t>DATE)</a:t>
            </a:r>
            <a:r>
              <a:rPr sz="1800" spc="-15" dirty="0">
                <a:latin typeface="Carlito"/>
                <a:cs typeface="Carlito"/>
              </a:rPr>
              <a:t> </a:t>
            </a:r>
            <a:r>
              <a:rPr sz="1800" dirty="0">
                <a:solidFill>
                  <a:srgbClr val="6F2F9F"/>
                </a:solidFill>
                <a:latin typeface="Carlito"/>
                <a:cs typeface="Carlito"/>
              </a:rPr>
              <a:t>=</a:t>
            </a:r>
            <a:r>
              <a:rPr sz="1800" spc="35" dirty="0">
                <a:solidFill>
                  <a:srgbClr val="6F2F9F"/>
                </a:solidFill>
                <a:latin typeface="Carlito"/>
                <a:cs typeface="Carlito"/>
              </a:rPr>
              <a:t> </a:t>
            </a:r>
            <a:r>
              <a:rPr sz="1800" spc="-20" dirty="0">
                <a:solidFill>
                  <a:srgbClr val="00AF50"/>
                </a:solidFill>
                <a:latin typeface="Carlito"/>
                <a:cs typeface="Carlito"/>
              </a:rPr>
              <a:t>2015</a:t>
            </a:r>
            <a:endParaRPr sz="1800">
              <a:latin typeface="Carlito"/>
              <a:cs typeface="Carlito"/>
            </a:endParaRPr>
          </a:p>
          <a:p>
            <a:pPr marL="241300" marR="429895" indent="-229235">
              <a:lnSpc>
                <a:spcPts val="1950"/>
              </a:lnSpc>
              <a:spcBef>
                <a:spcPts val="1060"/>
              </a:spcBef>
              <a:buFont typeface="Arial"/>
              <a:buChar char="•"/>
              <a:tabLst>
                <a:tab pos="241300" algn="l"/>
              </a:tabLst>
            </a:pPr>
            <a:r>
              <a:rPr sz="1800" b="1" dirty="0">
                <a:solidFill>
                  <a:srgbClr val="00AF50"/>
                </a:solidFill>
                <a:latin typeface="Carlito"/>
                <a:cs typeface="Carlito"/>
              </a:rPr>
              <a:t>select</a:t>
            </a:r>
            <a:r>
              <a:rPr sz="1800" b="1" spc="-40" dirty="0">
                <a:solidFill>
                  <a:srgbClr val="00AF50"/>
                </a:solidFill>
                <a:latin typeface="Carlito"/>
                <a:cs typeface="Carlito"/>
              </a:rPr>
              <a:t> </a:t>
            </a:r>
            <a:r>
              <a:rPr sz="1800" dirty="0">
                <a:latin typeface="Carlito"/>
                <a:cs typeface="Carlito"/>
              </a:rPr>
              <a:t>Landing_Outcome,</a:t>
            </a:r>
            <a:r>
              <a:rPr sz="1800" spc="-170" dirty="0">
                <a:latin typeface="Carlito"/>
                <a:cs typeface="Carlito"/>
              </a:rPr>
              <a:t> </a:t>
            </a:r>
            <a:r>
              <a:rPr sz="1800" dirty="0">
                <a:latin typeface="Carlito"/>
                <a:cs typeface="Carlito"/>
              </a:rPr>
              <a:t>count(Landing_Outcome)</a:t>
            </a:r>
            <a:r>
              <a:rPr sz="1800" spc="-200" dirty="0">
                <a:latin typeface="Carlito"/>
                <a:cs typeface="Carlito"/>
              </a:rPr>
              <a:t> </a:t>
            </a:r>
            <a:r>
              <a:rPr sz="1800" dirty="0">
                <a:latin typeface="Carlito"/>
                <a:cs typeface="Carlito"/>
              </a:rPr>
              <a:t>as</a:t>
            </a:r>
            <a:r>
              <a:rPr sz="1800" spc="-50" dirty="0">
                <a:latin typeface="Carlito"/>
                <a:cs typeface="Carlito"/>
              </a:rPr>
              <a:t> </a:t>
            </a:r>
            <a:r>
              <a:rPr sz="1800" dirty="0">
                <a:latin typeface="Carlito"/>
                <a:cs typeface="Carlito"/>
              </a:rPr>
              <a:t>total</a:t>
            </a:r>
            <a:r>
              <a:rPr sz="1800" spc="-55" dirty="0">
                <a:latin typeface="Carlito"/>
                <a:cs typeface="Carlito"/>
              </a:rPr>
              <a:t> </a:t>
            </a:r>
            <a:r>
              <a:rPr sz="1800" b="1" dirty="0">
                <a:solidFill>
                  <a:srgbClr val="00AF50"/>
                </a:solidFill>
                <a:latin typeface="Carlito"/>
                <a:cs typeface="Carlito"/>
              </a:rPr>
              <a:t>from</a:t>
            </a:r>
            <a:r>
              <a:rPr sz="1800" b="1" spc="-135" dirty="0">
                <a:solidFill>
                  <a:srgbClr val="00AF50"/>
                </a:solidFill>
                <a:latin typeface="Carlito"/>
                <a:cs typeface="Carlito"/>
              </a:rPr>
              <a:t> </a:t>
            </a:r>
            <a:r>
              <a:rPr sz="1800" spc="-10" dirty="0">
                <a:latin typeface="Carlito"/>
                <a:cs typeface="Carlito"/>
              </a:rPr>
              <a:t>SPACEXTBL</a:t>
            </a:r>
            <a:r>
              <a:rPr sz="1800" spc="65" dirty="0">
                <a:latin typeface="Carlito"/>
                <a:cs typeface="Carlito"/>
              </a:rPr>
              <a:t> </a:t>
            </a:r>
            <a:r>
              <a:rPr sz="1800" b="1" dirty="0">
                <a:solidFill>
                  <a:srgbClr val="00AF50"/>
                </a:solidFill>
                <a:latin typeface="Carlito"/>
                <a:cs typeface="Carlito"/>
              </a:rPr>
              <a:t>where</a:t>
            </a:r>
            <a:r>
              <a:rPr sz="1800" b="1" spc="-90" dirty="0">
                <a:solidFill>
                  <a:srgbClr val="00AF50"/>
                </a:solidFill>
                <a:latin typeface="Carlito"/>
                <a:cs typeface="Carlito"/>
              </a:rPr>
              <a:t> </a:t>
            </a:r>
            <a:r>
              <a:rPr sz="1800" spc="-20" dirty="0">
                <a:latin typeface="Carlito"/>
                <a:cs typeface="Carlito"/>
              </a:rPr>
              <a:t>DATE</a:t>
            </a:r>
            <a:r>
              <a:rPr sz="1800" spc="10" dirty="0">
                <a:latin typeface="Carlito"/>
                <a:cs typeface="Carlito"/>
              </a:rPr>
              <a:t> </a:t>
            </a:r>
            <a:r>
              <a:rPr sz="1800" b="1" spc="-10" dirty="0">
                <a:solidFill>
                  <a:srgbClr val="00AF50"/>
                </a:solidFill>
                <a:latin typeface="Carlito"/>
                <a:cs typeface="Carlito"/>
              </a:rPr>
              <a:t>between</a:t>
            </a:r>
            <a:r>
              <a:rPr sz="1800" b="1" spc="-75" dirty="0">
                <a:solidFill>
                  <a:srgbClr val="00AF50"/>
                </a:solidFill>
                <a:latin typeface="Carlito"/>
                <a:cs typeface="Carlito"/>
              </a:rPr>
              <a:t> </a:t>
            </a:r>
            <a:r>
              <a:rPr sz="1800" spc="-10" dirty="0">
                <a:solidFill>
                  <a:srgbClr val="FF0000"/>
                </a:solidFill>
                <a:latin typeface="Carlito"/>
                <a:cs typeface="Carlito"/>
              </a:rPr>
              <a:t>'2010- </a:t>
            </a:r>
            <a:r>
              <a:rPr sz="1800" spc="-25" dirty="0">
                <a:solidFill>
                  <a:srgbClr val="FF0000"/>
                </a:solidFill>
                <a:latin typeface="Carlito"/>
                <a:cs typeface="Carlito"/>
              </a:rPr>
              <a:t>06-</a:t>
            </a:r>
            <a:r>
              <a:rPr sz="1800" dirty="0">
                <a:solidFill>
                  <a:srgbClr val="FF0000"/>
                </a:solidFill>
                <a:latin typeface="Carlito"/>
                <a:cs typeface="Carlito"/>
              </a:rPr>
              <a:t>04'</a:t>
            </a:r>
            <a:r>
              <a:rPr sz="1800" spc="105" dirty="0">
                <a:solidFill>
                  <a:srgbClr val="FF0000"/>
                </a:solidFill>
                <a:latin typeface="Carlito"/>
                <a:cs typeface="Carlito"/>
              </a:rPr>
              <a:t> </a:t>
            </a:r>
            <a:r>
              <a:rPr sz="1800" dirty="0">
                <a:latin typeface="Carlito"/>
                <a:cs typeface="Carlito"/>
              </a:rPr>
              <a:t>and</a:t>
            </a:r>
            <a:r>
              <a:rPr sz="1800" spc="-65" dirty="0">
                <a:latin typeface="Carlito"/>
                <a:cs typeface="Carlito"/>
              </a:rPr>
              <a:t> </a:t>
            </a:r>
            <a:r>
              <a:rPr sz="1800" spc="-30" dirty="0">
                <a:solidFill>
                  <a:srgbClr val="FF0000"/>
                </a:solidFill>
                <a:latin typeface="Carlito"/>
                <a:cs typeface="Carlito"/>
              </a:rPr>
              <a:t>'2017-</a:t>
            </a:r>
            <a:r>
              <a:rPr sz="1800" spc="-20" dirty="0">
                <a:solidFill>
                  <a:srgbClr val="FF0000"/>
                </a:solidFill>
                <a:latin typeface="Carlito"/>
                <a:cs typeface="Carlito"/>
              </a:rPr>
              <a:t>03-</a:t>
            </a:r>
            <a:r>
              <a:rPr sz="1800" dirty="0">
                <a:solidFill>
                  <a:srgbClr val="FF0000"/>
                </a:solidFill>
                <a:latin typeface="Carlito"/>
                <a:cs typeface="Carlito"/>
              </a:rPr>
              <a:t>20'</a:t>
            </a:r>
            <a:r>
              <a:rPr sz="1800" spc="190" dirty="0">
                <a:solidFill>
                  <a:srgbClr val="FF0000"/>
                </a:solidFill>
                <a:latin typeface="Carlito"/>
                <a:cs typeface="Carlito"/>
              </a:rPr>
              <a:t> </a:t>
            </a:r>
            <a:r>
              <a:rPr sz="1800" b="1" dirty="0">
                <a:solidFill>
                  <a:srgbClr val="00AF50"/>
                </a:solidFill>
                <a:latin typeface="Carlito"/>
                <a:cs typeface="Carlito"/>
              </a:rPr>
              <a:t>group</a:t>
            </a:r>
            <a:r>
              <a:rPr sz="1800" b="1" spc="-5" dirty="0">
                <a:solidFill>
                  <a:srgbClr val="00AF50"/>
                </a:solidFill>
                <a:latin typeface="Carlito"/>
                <a:cs typeface="Carlito"/>
              </a:rPr>
              <a:t> </a:t>
            </a:r>
            <a:r>
              <a:rPr sz="1800" b="1" dirty="0">
                <a:solidFill>
                  <a:srgbClr val="00AF50"/>
                </a:solidFill>
                <a:latin typeface="Carlito"/>
                <a:cs typeface="Carlito"/>
              </a:rPr>
              <a:t>by</a:t>
            </a:r>
            <a:r>
              <a:rPr sz="1800" b="1" spc="-45" dirty="0">
                <a:solidFill>
                  <a:srgbClr val="00AF50"/>
                </a:solidFill>
                <a:latin typeface="Carlito"/>
                <a:cs typeface="Carlito"/>
              </a:rPr>
              <a:t> </a:t>
            </a:r>
            <a:r>
              <a:rPr sz="1800" dirty="0">
                <a:latin typeface="Carlito"/>
                <a:cs typeface="Carlito"/>
              </a:rPr>
              <a:t>Landing_Outcome</a:t>
            </a:r>
            <a:r>
              <a:rPr sz="1800" spc="-175" dirty="0">
                <a:latin typeface="Carlito"/>
                <a:cs typeface="Carlito"/>
              </a:rPr>
              <a:t> </a:t>
            </a:r>
            <a:r>
              <a:rPr sz="1800" b="1" dirty="0">
                <a:solidFill>
                  <a:srgbClr val="00AF50"/>
                </a:solidFill>
                <a:latin typeface="Carlito"/>
                <a:cs typeface="Carlito"/>
              </a:rPr>
              <a:t>order</a:t>
            </a:r>
            <a:r>
              <a:rPr sz="1800" b="1" spc="-65" dirty="0">
                <a:solidFill>
                  <a:srgbClr val="00AF50"/>
                </a:solidFill>
                <a:latin typeface="Carlito"/>
                <a:cs typeface="Carlito"/>
              </a:rPr>
              <a:t> </a:t>
            </a:r>
            <a:r>
              <a:rPr sz="1800" b="1" dirty="0">
                <a:solidFill>
                  <a:srgbClr val="00AF50"/>
                </a:solidFill>
                <a:latin typeface="Carlito"/>
                <a:cs typeface="Carlito"/>
              </a:rPr>
              <a:t>by</a:t>
            </a:r>
            <a:r>
              <a:rPr sz="1800" b="1" spc="50" dirty="0">
                <a:solidFill>
                  <a:srgbClr val="00AF50"/>
                </a:solidFill>
                <a:latin typeface="Carlito"/>
                <a:cs typeface="Carlito"/>
              </a:rPr>
              <a:t> </a:t>
            </a:r>
            <a:r>
              <a:rPr sz="1800" dirty="0">
                <a:latin typeface="Carlito"/>
                <a:cs typeface="Carlito"/>
              </a:rPr>
              <a:t>total</a:t>
            </a:r>
            <a:r>
              <a:rPr sz="1800" spc="-125" dirty="0">
                <a:latin typeface="Carlito"/>
                <a:cs typeface="Carlito"/>
              </a:rPr>
              <a:t> </a:t>
            </a:r>
            <a:r>
              <a:rPr sz="1800" b="1" spc="-20" dirty="0">
                <a:solidFill>
                  <a:srgbClr val="00AF50"/>
                </a:solidFill>
                <a:latin typeface="Carlito"/>
                <a:cs typeface="Carlito"/>
              </a:rPr>
              <a:t>DESC</a:t>
            </a:r>
            <a:endParaRPr sz="1800">
              <a:latin typeface="Carlito"/>
              <a:cs typeface="Carlito"/>
            </a:endParaRPr>
          </a:p>
          <a:p>
            <a:pPr marR="5080" algn="r">
              <a:lnSpc>
                <a:spcPts val="1380"/>
              </a:lnSpc>
            </a:pPr>
            <a:r>
              <a:rPr sz="1550" spc="80" dirty="0">
                <a:solidFill>
                  <a:srgbClr val="1C7CDB"/>
                </a:solidFill>
                <a:latin typeface="Arial"/>
                <a:cs typeface="Arial"/>
              </a:rPr>
              <a:t>14</a:t>
            </a:r>
            <a:endParaRPr sz="1550">
              <a:latin typeface="Arial"/>
              <a:cs typeface="Arial"/>
            </a:endParaRPr>
          </a:p>
        </p:txBody>
      </p:sp>
      <p:sp>
        <p:nvSpPr>
          <p:cNvPr id="4" name="object 4"/>
          <p:cNvSpPr/>
          <p:nvPr/>
        </p:nvSpPr>
        <p:spPr>
          <a:xfrm>
            <a:off x="909637" y="1243075"/>
            <a:ext cx="10433050" cy="0"/>
          </a:xfrm>
          <a:custGeom>
            <a:avLst/>
            <a:gdLst/>
            <a:ahLst/>
            <a:cxnLst/>
            <a:rect l="l" t="t" r="r" b="b"/>
            <a:pathLst>
              <a:path w="10433050">
                <a:moveTo>
                  <a:pt x="0" y="0"/>
                </a:moveTo>
                <a:lnTo>
                  <a:pt x="10432478" y="0"/>
                </a:lnTo>
              </a:path>
            </a:pathLst>
          </a:custGeom>
          <a:ln w="6350">
            <a:solidFill>
              <a:srgbClr val="1C7CDB"/>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455" y="977899"/>
            <a:ext cx="4124960" cy="1238885"/>
          </a:xfrm>
          <a:prstGeom prst="rect">
            <a:avLst/>
          </a:prstGeom>
        </p:spPr>
        <p:txBody>
          <a:bodyPr vert="horz" wrap="square" lIns="0" tIns="88265" rIns="0" bIns="0" rtlCol="0">
            <a:spAutoFit/>
          </a:bodyPr>
          <a:lstStyle/>
          <a:p>
            <a:pPr marL="12700" marR="5080">
              <a:lnSpc>
                <a:spcPts val="4510"/>
              </a:lnSpc>
              <a:spcBef>
                <a:spcPts val="695"/>
              </a:spcBef>
            </a:pPr>
            <a:r>
              <a:rPr sz="4200" dirty="0">
                <a:solidFill>
                  <a:srgbClr val="000000"/>
                </a:solidFill>
                <a:latin typeface="Carlito"/>
                <a:cs typeface="Carlito"/>
              </a:rPr>
              <a:t>Build</a:t>
            </a:r>
            <a:r>
              <a:rPr sz="4200" spc="-114" dirty="0">
                <a:solidFill>
                  <a:srgbClr val="000000"/>
                </a:solidFill>
                <a:latin typeface="Carlito"/>
                <a:cs typeface="Carlito"/>
              </a:rPr>
              <a:t> </a:t>
            </a:r>
            <a:r>
              <a:rPr sz="4200" dirty="0">
                <a:solidFill>
                  <a:srgbClr val="000000"/>
                </a:solidFill>
                <a:latin typeface="Carlito"/>
                <a:cs typeface="Carlito"/>
              </a:rPr>
              <a:t>an</a:t>
            </a:r>
            <a:r>
              <a:rPr sz="4200" spc="-175" dirty="0">
                <a:solidFill>
                  <a:srgbClr val="000000"/>
                </a:solidFill>
                <a:latin typeface="Carlito"/>
                <a:cs typeface="Carlito"/>
              </a:rPr>
              <a:t> </a:t>
            </a:r>
            <a:r>
              <a:rPr sz="4200" spc="-65" dirty="0">
                <a:solidFill>
                  <a:srgbClr val="000000"/>
                </a:solidFill>
                <a:latin typeface="Carlito"/>
                <a:cs typeface="Carlito"/>
              </a:rPr>
              <a:t>Interactive </a:t>
            </a:r>
            <a:r>
              <a:rPr sz="4200" dirty="0">
                <a:solidFill>
                  <a:srgbClr val="000000"/>
                </a:solidFill>
                <a:latin typeface="Carlito"/>
                <a:cs typeface="Carlito"/>
              </a:rPr>
              <a:t>Map</a:t>
            </a:r>
            <a:r>
              <a:rPr sz="4200" spc="-225" dirty="0">
                <a:solidFill>
                  <a:srgbClr val="000000"/>
                </a:solidFill>
                <a:latin typeface="Carlito"/>
                <a:cs typeface="Carlito"/>
              </a:rPr>
              <a:t> </a:t>
            </a:r>
            <a:r>
              <a:rPr sz="4200" dirty="0">
                <a:solidFill>
                  <a:srgbClr val="000000"/>
                </a:solidFill>
                <a:latin typeface="Carlito"/>
                <a:cs typeface="Carlito"/>
              </a:rPr>
              <a:t>with</a:t>
            </a:r>
            <a:r>
              <a:rPr sz="4200" spc="-165" dirty="0">
                <a:solidFill>
                  <a:srgbClr val="000000"/>
                </a:solidFill>
                <a:latin typeface="Carlito"/>
                <a:cs typeface="Carlito"/>
              </a:rPr>
              <a:t> </a:t>
            </a:r>
            <a:r>
              <a:rPr sz="4200" spc="-10" dirty="0">
                <a:solidFill>
                  <a:srgbClr val="000000"/>
                </a:solidFill>
                <a:latin typeface="Carlito"/>
                <a:cs typeface="Carlito"/>
              </a:rPr>
              <a:t>Folium</a:t>
            </a:r>
            <a:endParaRPr sz="4200">
              <a:latin typeface="Carlito"/>
              <a:cs typeface="Carlito"/>
            </a:endParaRPr>
          </a:p>
        </p:txBody>
      </p:sp>
      <p:grpSp>
        <p:nvGrpSpPr>
          <p:cNvPr id="3" name="object 3"/>
          <p:cNvGrpSpPr/>
          <p:nvPr/>
        </p:nvGrpSpPr>
        <p:grpSpPr>
          <a:xfrm>
            <a:off x="620712" y="2561067"/>
            <a:ext cx="3521710" cy="92710"/>
            <a:chOff x="620712" y="2561067"/>
            <a:chExt cx="3521710" cy="92710"/>
          </a:xfrm>
        </p:grpSpPr>
        <p:sp>
          <p:nvSpPr>
            <p:cNvPr id="4" name="object 4"/>
            <p:cNvSpPr/>
            <p:nvPr/>
          </p:nvSpPr>
          <p:spPr>
            <a:xfrm>
              <a:off x="642239" y="2585339"/>
              <a:ext cx="3477895" cy="44450"/>
            </a:xfrm>
            <a:custGeom>
              <a:avLst/>
              <a:gdLst/>
              <a:ahLst/>
              <a:cxnLst/>
              <a:rect l="l" t="t" r="r" b="b"/>
              <a:pathLst>
                <a:path w="3477895" h="44450">
                  <a:moveTo>
                    <a:pt x="279676" y="0"/>
                  </a:moveTo>
                  <a:lnTo>
                    <a:pt x="233216" y="85"/>
                  </a:lnTo>
                  <a:lnTo>
                    <a:pt x="187827" y="776"/>
                  </a:lnTo>
                  <a:lnTo>
                    <a:pt x="142694" y="2107"/>
                  </a:lnTo>
                  <a:lnTo>
                    <a:pt x="97005" y="4113"/>
                  </a:lnTo>
                  <a:lnTo>
                    <a:pt x="49944" y="6828"/>
                  </a:lnTo>
                  <a:lnTo>
                    <a:pt x="698" y="10286"/>
                  </a:lnTo>
                  <a:lnTo>
                    <a:pt x="0" y="14096"/>
                  </a:lnTo>
                  <a:lnTo>
                    <a:pt x="889" y="25145"/>
                  </a:lnTo>
                  <a:lnTo>
                    <a:pt x="698" y="29336"/>
                  </a:lnTo>
                  <a:lnTo>
                    <a:pt x="112834" y="31483"/>
                  </a:lnTo>
                  <a:lnTo>
                    <a:pt x="222680" y="32680"/>
                  </a:lnTo>
                  <a:lnTo>
                    <a:pt x="330042" y="33069"/>
                  </a:lnTo>
                  <a:lnTo>
                    <a:pt x="434724" y="32789"/>
                  </a:lnTo>
                  <a:lnTo>
                    <a:pt x="586301" y="31421"/>
                  </a:lnTo>
                  <a:lnTo>
                    <a:pt x="774587" y="28491"/>
                  </a:lnTo>
                  <a:lnTo>
                    <a:pt x="953849" y="24059"/>
                  </a:lnTo>
                  <a:lnTo>
                    <a:pt x="1048490" y="22161"/>
                  </a:lnTo>
                  <a:lnTo>
                    <a:pt x="1097723" y="21529"/>
                  </a:lnTo>
                  <a:lnTo>
                    <a:pt x="1148483" y="21198"/>
                  </a:lnTo>
                  <a:lnTo>
                    <a:pt x="1200959" y="21237"/>
                  </a:lnTo>
                  <a:lnTo>
                    <a:pt x="1255339" y="21712"/>
                  </a:lnTo>
                  <a:lnTo>
                    <a:pt x="1311812" y="22692"/>
                  </a:lnTo>
                  <a:lnTo>
                    <a:pt x="1370567" y="24244"/>
                  </a:lnTo>
                  <a:lnTo>
                    <a:pt x="1431793" y="26436"/>
                  </a:lnTo>
                  <a:lnTo>
                    <a:pt x="1495679" y="29336"/>
                  </a:lnTo>
                  <a:lnTo>
                    <a:pt x="1568684" y="32040"/>
                  </a:lnTo>
                  <a:lnTo>
                    <a:pt x="1637201" y="32900"/>
                  </a:lnTo>
                  <a:lnTo>
                    <a:pt x="1701446" y="32297"/>
                  </a:lnTo>
                  <a:lnTo>
                    <a:pt x="1761633" y="30610"/>
                  </a:lnTo>
                  <a:lnTo>
                    <a:pt x="1817978" y="28220"/>
                  </a:lnTo>
                  <a:lnTo>
                    <a:pt x="1919999" y="22847"/>
                  </a:lnTo>
                  <a:lnTo>
                    <a:pt x="1966106" y="20624"/>
                  </a:lnTo>
                  <a:lnTo>
                    <a:pt x="2009231" y="19217"/>
                  </a:lnTo>
                  <a:lnTo>
                    <a:pt x="2049588" y="19004"/>
                  </a:lnTo>
                  <a:lnTo>
                    <a:pt x="2087393" y="20367"/>
                  </a:lnTo>
                  <a:lnTo>
                    <a:pt x="2122860" y="23684"/>
                  </a:lnTo>
                  <a:lnTo>
                    <a:pt x="2156206" y="29336"/>
                  </a:lnTo>
                  <a:lnTo>
                    <a:pt x="2189615" y="35326"/>
                  </a:lnTo>
                  <a:lnTo>
                    <a:pt x="2225255" y="39592"/>
                  </a:lnTo>
                  <a:lnTo>
                    <a:pt x="2263307" y="42332"/>
                  </a:lnTo>
                  <a:lnTo>
                    <a:pt x="2303954" y="43745"/>
                  </a:lnTo>
                  <a:lnTo>
                    <a:pt x="2347380" y="44028"/>
                  </a:lnTo>
                  <a:lnTo>
                    <a:pt x="2393766" y="43379"/>
                  </a:lnTo>
                  <a:lnTo>
                    <a:pt x="2443297" y="41995"/>
                  </a:lnTo>
                  <a:lnTo>
                    <a:pt x="2676511" y="33068"/>
                  </a:lnTo>
                  <a:lnTo>
                    <a:pt x="2744501" y="30976"/>
                  </a:lnTo>
                  <a:lnTo>
                    <a:pt x="2816733" y="29336"/>
                  </a:lnTo>
                  <a:lnTo>
                    <a:pt x="2888805" y="28223"/>
                  </a:lnTo>
                  <a:lnTo>
                    <a:pt x="2956375" y="27585"/>
                  </a:lnTo>
                  <a:lnTo>
                    <a:pt x="3019703" y="27344"/>
                  </a:lnTo>
                  <a:lnTo>
                    <a:pt x="3134683" y="27734"/>
                  </a:lnTo>
                  <a:lnTo>
                    <a:pt x="3325283" y="29792"/>
                  </a:lnTo>
                  <a:lnTo>
                    <a:pt x="3405098" y="30195"/>
                  </a:lnTo>
                  <a:lnTo>
                    <a:pt x="3442052" y="29963"/>
                  </a:lnTo>
                  <a:lnTo>
                    <a:pt x="3477387" y="29336"/>
                  </a:lnTo>
                  <a:lnTo>
                    <a:pt x="3477387" y="10286"/>
                  </a:lnTo>
                  <a:lnTo>
                    <a:pt x="3406421" y="8483"/>
                  </a:lnTo>
                  <a:lnTo>
                    <a:pt x="3337996" y="7222"/>
                  </a:lnTo>
                  <a:lnTo>
                    <a:pt x="3272092" y="6441"/>
                  </a:lnTo>
                  <a:lnTo>
                    <a:pt x="3208690" y="6079"/>
                  </a:lnTo>
                  <a:lnTo>
                    <a:pt x="3147773" y="6074"/>
                  </a:lnTo>
                  <a:lnTo>
                    <a:pt x="3089322" y="6364"/>
                  </a:lnTo>
                  <a:lnTo>
                    <a:pt x="2979740" y="7579"/>
                  </a:lnTo>
                  <a:lnTo>
                    <a:pt x="2747621" y="11442"/>
                  </a:lnTo>
                  <a:lnTo>
                    <a:pt x="2671116" y="12015"/>
                  </a:lnTo>
                  <a:lnTo>
                    <a:pt x="2636290" y="11846"/>
                  </a:lnTo>
                  <a:lnTo>
                    <a:pt x="2603725" y="11290"/>
                  </a:lnTo>
                  <a:lnTo>
                    <a:pt x="2527719" y="8965"/>
                  </a:lnTo>
                  <a:lnTo>
                    <a:pt x="2478818" y="8655"/>
                  </a:lnTo>
                  <a:lnTo>
                    <a:pt x="2427470" y="9126"/>
                  </a:lnTo>
                  <a:lnTo>
                    <a:pt x="2374443" y="10145"/>
                  </a:lnTo>
                  <a:lnTo>
                    <a:pt x="2213008" y="14184"/>
                  </a:lnTo>
                  <a:lnTo>
                    <a:pt x="2160980" y="15084"/>
                  </a:lnTo>
                  <a:lnTo>
                    <a:pt x="2111128" y="15376"/>
                  </a:lnTo>
                  <a:lnTo>
                    <a:pt x="2064225" y="14829"/>
                  </a:lnTo>
                  <a:lnTo>
                    <a:pt x="2021039" y="13209"/>
                  </a:lnTo>
                  <a:lnTo>
                    <a:pt x="1982343" y="10286"/>
                  </a:lnTo>
                  <a:lnTo>
                    <a:pt x="1945928" y="7087"/>
                  </a:lnTo>
                  <a:lnTo>
                    <a:pt x="1908707" y="4792"/>
                  </a:lnTo>
                  <a:lnTo>
                    <a:pt x="1870221" y="3303"/>
                  </a:lnTo>
                  <a:lnTo>
                    <a:pt x="1830013" y="2525"/>
                  </a:lnTo>
                  <a:lnTo>
                    <a:pt x="1787625" y="2361"/>
                  </a:lnTo>
                  <a:lnTo>
                    <a:pt x="1742598" y="2714"/>
                  </a:lnTo>
                  <a:lnTo>
                    <a:pt x="1694476" y="3488"/>
                  </a:lnTo>
                  <a:lnTo>
                    <a:pt x="1461878" y="8858"/>
                  </a:lnTo>
                  <a:lnTo>
                    <a:pt x="1127792" y="15310"/>
                  </a:lnTo>
                  <a:lnTo>
                    <a:pt x="1032360" y="16570"/>
                  </a:lnTo>
                  <a:lnTo>
                    <a:pt x="937769" y="16980"/>
                  </a:lnTo>
                  <a:lnTo>
                    <a:pt x="889771" y="16778"/>
                  </a:lnTo>
                  <a:lnTo>
                    <a:pt x="840763" y="16257"/>
                  </a:lnTo>
                  <a:lnTo>
                    <a:pt x="790338" y="15383"/>
                  </a:lnTo>
                  <a:lnTo>
                    <a:pt x="738089" y="14120"/>
                  </a:lnTo>
                  <a:lnTo>
                    <a:pt x="683608" y="12433"/>
                  </a:lnTo>
                  <a:lnTo>
                    <a:pt x="556517" y="7459"/>
                  </a:lnTo>
                  <a:lnTo>
                    <a:pt x="433616" y="3036"/>
                  </a:lnTo>
                  <a:lnTo>
                    <a:pt x="379062" y="1509"/>
                  </a:lnTo>
                  <a:lnTo>
                    <a:pt x="328020" y="486"/>
                  </a:lnTo>
                  <a:lnTo>
                    <a:pt x="279676" y="0"/>
                  </a:lnTo>
                  <a:close/>
                </a:path>
              </a:pathLst>
            </a:custGeom>
            <a:solidFill>
              <a:srgbClr val="EC7C30"/>
            </a:solidFill>
          </p:spPr>
          <p:txBody>
            <a:bodyPr wrap="square" lIns="0" tIns="0" rIns="0" bIns="0" rtlCol="0"/>
            <a:lstStyle/>
            <a:p>
              <a:endParaRPr/>
            </a:p>
          </p:txBody>
        </p:sp>
        <p:sp>
          <p:nvSpPr>
            <p:cNvPr id="5" name="object 5"/>
            <p:cNvSpPr/>
            <p:nvPr/>
          </p:nvSpPr>
          <p:spPr>
            <a:xfrm>
              <a:off x="642937" y="2583292"/>
              <a:ext cx="3477260" cy="48260"/>
            </a:xfrm>
            <a:custGeom>
              <a:avLst/>
              <a:gdLst/>
              <a:ahLst/>
              <a:cxnLst/>
              <a:rect l="l" t="t" r="r" b="b"/>
              <a:pathLst>
                <a:path w="3477260" h="48260">
                  <a:moveTo>
                    <a:pt x="0" y="12333"/>
                  </a:moveTo>
                  <a:lnTo>
                    <a:pt x="48792" y="9908"/>
                  </a:lnTo>
                  <a:lnTo>
                    <a:pt x="98751" y="8980"/>
                  </a:lnTo>
                  <a:lnTo>
                    <a:pt x="149618" y="9267"/>
                  </a:lnTo>
                  <a:lnTo>
                    <a:pt x="201137" y="10489"/>
                  </a:lnTo>
                  <a:lnTo>
                    <a:pt x="253048" y="12364"/>
                  </a:lnTo>
                  <a:lnTo>
                    <a:pt x="305095" y="14612"/>
                  </a:lnTo>
                  <a:lnTo>
                    <a:pt x="357019" y="16952"/>
                  </a:lnTo>
                  <a:lnTo>
                    <a:pt x="408562" y="19104"/>
                  </a:lnTo>
                  <a:lnTo>
                    <a:pt x="459467" y="20786"/>
                  </a:lnTo>
                  <a:lnTo>
                    <a:pt x="509475" y="21719"/>
                  </a:lnTo>
                  <a:lnTo>
                    <a:pt x="558329" y="21620"/>
                  </a:lnTo>
                  <a:lnTo>
                    <a:pt x="605772" y="20210"/>
                  </a:lnTo>
                  <a:lnTo>
                    <a:pt x="651544" y="17208"/>
                  </a:lnTo>
                  <a:lnTo>
                    <a:pt x="695388" y="12333"/>
                  </a:lnTo>
                  <a:lnTo>
                    <a:pt x="742079" y="7309"/>
                  </a:lnTo>
                  <a:lnTo>
                    <a:pt x="789923" y="4725"/>
                  </a:lnTo>
                  <a:lnTo>
                    <a:pt x="838793" y="4144"/>
                  </a:lnTo>
                  <a:lnTo>
                    <a:pt x="888561" y="5128"/>
                  </a:lnTo>
                  <a:lnTo>
                    <a:pt x="939101" y="7241"/>
                  </a:lnTo>
                  <a:lnTo>
                    <a:pt x="990285" y="10046"/>
                  </a:lnTo>
                  <a:lnTo>
                    <a:pt x="1041986" y="13105"/>
                  </a:lnTo>
                  <a:lnTo>
                    <a:pt x="1094076" y="15981"/>
                  </a:lnTo>
                  <a:lnTo>
                    <a:pt x="1146429" y="18239"/>
                  </a:lnTo>
                  <a:lnTo>
                    <a:pt x="1198916" y="19439"/>
                  </a:lnTo>
                  <a:lnTo>
                    <a:pt x="1251411" y="19147"/>
                  </a:lnTo>
                  <a:lnTo>
                    <a:pt x="1303787" y="16923"/>
                  </a:lnTo>
                  <a:lnTo>
                    <a:pt x="1355915" y="12333"/>
                  </a:lnTo>
                  <a:lnTo>
                    <a:pt x="1408114" y="7717"/>
                  </a:lnTo>
                  <a:lnTo>
                    <a:pt x="1460678" y="5477"/>
                  </a:lnTo>
                  <a:lnTo>
                    <a:pt x="1513445" y="5174"/>
                  </a:lnTo>
                  <a:lnTo>
                    <a:pt x="1566250" y="6370"/>
                  </a:lnTo>
                  <a:lnTo>
                    <a:pt x="1618933" y="8628"/>
                  </a:lnTo>
                  <a:lnTo>
                    <a:pt x="1671330" y="11510"/>
                  </a:lnTo>
                  <a:lnTo>
                    <a:pt x="1723278" y="14576"/>
                  </a:lnTo>
                  <a:lnTo>
                    <a:pt x="1774616" y="17389"/>
                  </a:lnTo>
                  <a:lnTo>
                    <a:pt x="1825179" y="19512"/>
                  </a:lnTo>
                  <a:lnTo>
                    <a:pt x="1874806" y="20506"/>
                  </a:lnTo>
                  <a:lnTo>
                    <a:pt x="1923334" y="19932"/>
                  </a:lnTo>
                  <a:lnTo>
                    <a:pt x="1970600" y="17354"/>
                  </a:lnTo>
                  <a:lnTo>
                    <a:pt x="2016442" y="12333"/>
                  </a:lnTo>
                  <a:lnTo>
                    <a:pt x="2055514" y="7489"/>
                  </a:lnTo>
                  <a:lnTo>
                    <a:pt x="2094826" y="3982"/>
                  </a:lnTo>
                  <a:lnTo>
                    <a:pt x="2134716" y="1665"/>
                  </a:lnTo>
                  <a:lnTo>
                    <a:pt x="2175520" y="387"/>
                  </a:lnTo>
                  <a:lnTo>
                    <a:pt x="2217577" y="0"/>
                  </a:lnTo>
                  <a:lnTo>
                    <a:pt x="2261225" y="354"/>
                  </a:lnTo>
                  <a:lnTo>
                    <a:pt x="2306801" y="1301"/>
                  </a:lnTo>
                  <a:lnTo>
                    <a:pt x="2354643" y="2692"/>
                  </a:lnTo>
                  <a:lnTo>
                    <a:pt x="2405089" y="4377"/>
                  </a:lnTo>
                  <a:lnTo>
                    <a:pt x="2458477" y="6208"/>
                  </a:lnTo>
                  <a:lnTo>
                    <a:pt x="2515145" y="8036"/>
                  </a:lnTo>
                  <a:lnTo>
                    <a:pt x="2575429" y="9711"/>
                  </a:lnTo>
                  <a:lnTo>
                    <a:pt x="2639668" y="11085"/>
                  </a:lnTo>
                  <a:lnTo>
                    <a:pt x="2708200" y="12009"/>
                  </a:lnTo>
                  <a:lnTo>
                    <a:pt x="2781363" y="12333"/>
                  </a:lnTo>
                  <a:lnTo>
                    <a:pt x="2858635" y="12055"/>
                  </a:lnTo>
                  <a:lnTo>
                    <a:pt x="2928974" y="11400"/>
                  </a:lnTo>
                  <a:lnTo>
                    <a:pt x="2993052" y="10472"/>
                  </a:lnTo>
                  <a:lnTo>
                    <a:pt x="3051540" y="9378"/>
                  </a:lnTo>
                  <a:lnTo>
                    <a:pt x="3105109" y="8221"/>
                  </a:lnTo>
                  <a:lnTo>
                    <a:pt x="3154431" y="7107"/>
                  </a:lnTo>
                  <a:lnTo>
                    <a:pt x="3200177" y="6141"/>
                  </a:lnTo>
                  <a:lnTo>
                    <a:pt x="3243019" y="5428"/>
                  </a:lnTo>
                  <a:lnTo>
                    <a:pt x="3283629" y="5072"/>
                  </a:lnTo>
                  <a:lnTo>
                    <a:pt x="3322677" y="5179"/>
                  </a:lnTo>
                  <a:lnTo>
                    <a:pt x="3360836" y="5854"/>
                  </a:lnTo>
                  <a:lnTo>
                    <a:pt x="3398776" y="7201"/>
                  </a:lnTo>
                  <a:lnTo>
                    <a:pt x="3437170" y="9325"/>
                  </a:lnTo>
                  <a:lnTo>
                    <a:pt x="3476688" y="12333"/>
                  </a:lnTo>
                  <a:lnTo>
                    <a:pt x="3476180" y="20080"/>
                  </a:lnTo>
                  <a:lnTo>
                    <a:pt x="3476180" y="22493"/>
                  </a:lnTo>
                  <a:lnTo>
                    <a:pt x="3476688" y="31383"/>
                  </a:lnTo>
                  <a:lnTo>
                    <a:pt x="3424365" y="33238"/>
                  </a:lnTo>
                  <a:lnTo>
                    <a:pt x="3370951" y="33849"/>
                  </a:lnTo>
                  <a:lnTo>
                    <a:pt x="3316821" y="33454"/>
                  </a:lnTo>
                  <a:lnTo>
                    <a:pt x="3262351" y="32293"/>
                  </a:lnTo>
                  <a:lnTo>
                    <a:pt x="3207914" y="30608"/>
                  </a:lnTo>
                  <a:lnTo>
                    <a:pt x="3153885" y="28637"/>
                  </a:lnTo>
                  <a:lnTo>
                    <a:pt x="3100641" y="26620"/>
                  </a:lnTo>
                  <a:lnTo>
                    <a:pt x="3048555" y="24798"/>
                  </a:lnTo>
                  <a:lnTo>
                    <a:pt x="2998003" y="23410"/>
                  </a:lnTo>
                  <a:lnTo>
                    <a:pt x="2949358" y="22696"/>
                  </a:lnTo>
                  <a:lnTo>
                    <a:pt x="2902998" y="22897"/>
                  </a:lnTo>
                  <a:lnTo>
                    <a:pt x="2859295" y="24251"/>
                  </a:lnTo>
                  <a:lnTo>
                    <a:pt x="2818625" y="27000"/>
                  </a:lnTo>
                  <a:lnTo>
                    <a:pt x="2781363" y="31383"/>
                  </a:lnTo>
                  <a:lnTo>
                    <a:pt x="2737850" y="36619"/>
                  </a:lnTo>
                  <a:lnTo>
                    <a:pt x="2690591" y="40211"/>
                  </a:lnTo>
                  <a:lnTo>
                    <a:pt x="2640397" y="42366"/>
                  </a:lnTo>
                  <a:lnTo>
                    <a:pt x="2588078" y="43292"/>
                  </a:lnTo>
                  <a:lnTo>
                    <a:pt x="2534446" y="43197"/>
                  </a:lnTo>
                  <a:lnTo>
                    <a:pt x="2480310" y="42289"/>
                  </a:lnTo>
                  <a:lnTo>
                    <a:pt x="2426480" y="40774"/>
                  </a:lnTo>
                  <a:lnTo>
                    <a:pt x="2373768" y="38861"/>
                  </a:lnTo>
                  <a:lnTo>
                    <a:pt x="2322984" y="36758"/>
                  </a:lnTo>
                  <a:lnTo>
                    <a:pt x="2274939" y="34672"/>
                  </a:lnTo>
                  <a:lnTo>
                    <a:pt x="2230442" y="32811"/>
                  </a:lnTo>
                  <a:lnTo>
                    <a:pt x="2190305" y="31383"/>
                  </a:lnTo>
                  <a:lnTo>
                    <a:pt x="2154269" y="30061"/>
                  </a:lnTo>
                  <a:lnTo>
                    <a:pt x="2115743" y="28372"/>
                  </a:lnTo>
                  <a:lnTo>
                    <a:pt x="2074734" y="26477"/>
                  </a:lnTo>
                  <a:lnTo>
                    <a:pt x="2031250" y="24534"/>
                  </a:lnTo>
                  <a:lnTo>
                    <a:pt x="1985299" y="22705"/>
                  </a:lnTo>
                  <a:lnTo>
                    <a:pt x="1936888" y="21149"/>
                  </a:lnTo>
                  <a:lnTo>
                    <a:pt x="1886025" y="20028"/>
                  </a:lnTo>
                  <a:lnTo>
                    <a:pt x="1832717" y="19500"/>
                  </a:lnTo>
                  <a:lnTo>
                    <a:pt x="1776972" y="19727"/>
                  </a:lnTo>
                  <a:lnTo>
                    <a:pt x="1718799" y="20868"/>
                  </a:lnTo>
                  <a:lnTo>
                    <a:pt x="1658203" y="23085"/>
                  </a:lnTo>
                  <a:lnTo>
                    <a:pt x="1595194" y="26536"/>
                  </a:lnTo>
                  <a:lnTo>
                    <a:pt x="1529778" y="31383"/>
                  </a:lnTo>
                  <a:lnTo>
                    <a:pt x="1464714" y="36450"/>
                  </a:lnTo>
                  <a:lnTo>
                    <a:pt x="1402692" y="40539"/>
                  </a:lnTo>
                  <a:lnTo>
                    <a:pt x="1343529" y="43687"/>
                  </a:lnTo>
                  <a:lnTo>
                    <a:pt x="1287044" y="45929"/>
                  </a:lnTo>
                  <a:lnTo>
                    <a:pt x="1233054" y="47302"/>
                  </a:lnTo>
                  <a:lnTo>
                    <a:pt x="1181378" y="47843"/>
                  </a:lnTo>
                  <a:lnTo>
                    <a:pt x="1131833" y="47589"/>
                  </a:lnTo>
                  <a:lnTo>
                    <a:pt x="1084237" y="46574"/>
                  </a:lnTo>
                  <a:lnTo>
                    <a:pt x="1038409" y="44836"/>
                  </a:lnTo>
                  <a:lnTo>
                    <a:pt x="994165" y="42412"/>
                  </a:lnTo>
                  <a:lnTo>
                    <a:pt x="951325" y="39337"/>
                  </a:lnTo>
                  <a:lnTo>
                    <a:pt x="909705" y="35649"/>
                  </a:lnTo>
                  <a:lnTo>
                    <a:pt x="869124" y="31383"/>
                  </a:lnTo>
                  <a:lnTo>
                    <a:pt x="835557" y="28556"/>
                  </a:lnTo>
                  <a:lnTo>
                    <a:pt x="796642" y="26953"/>
                  </a:lnTo>
                  <a:lnTo>
                    <a:pt x="753008" y="26399"/>
                  </a:lnTo>
                  <a:lnTo>
                    <a:pt x="705287" y="26721"/>
                  </a:lnTo>
                  <a:lnTo>
                    <a:pt x="654109" y="27744"/>
                  </a:lnTo>
                  <a:lnTo>
                    <a:pt x="600105" y="29294"/>
                  </a:lnTo>
                  <a:lnTo>
                    <a:pt x="543907" y="31198"/>
                  </a:lnTo>
                  <a:lnTo>
                    <a:pt x="486145" y="33281"/>
                  </a:lnTo>
                  <a:lnTo>
                    <a:pt x="427449" y="35369"/>
                  </a:lnTo>
                  <a:lnTo>
                    <a:pt x="368452" y="37289"/>
                  </a:lnTo>
                  <a:lnTo>
                    <a:pt x="309783" y="38866"/>
                  </a:lnTo>
                  <a:lnTo>
                    <a:pt x="252073" y="39925"/>
                  </a:lnTo>
                  <a:lnTo>
                    <a:pt x="195954" y="40295"/>
                  </a:lnTo>
                  <a:lnTo>
                    <a:pt x="142057" y="39799"/>
                  </a:lnTo>
                  <a:lnTo>
                    <a:pt x="91011" y="38264"/>
                  </a:lnTo>
                  <a:lnTo>
                    <a:pt x="43448" y="35517"/>
                  </a:lnTo>
                  <a:lnTo>
                    <a:pt x="0" y="31383"/>
                  </a:lnTo>
                  <a:lnTo>
                    <a:pt x="63" y="24398"/>
                  </a:lnTo>
                  <a:lnTo>
                    <a:pt x="63" y="16143"/>
                  </a:lnTo>
                  <a:lnTo>
                    <a:pt x="0" y="12333"/>
                  </a:lnTo>
                  <a:close/>
                </a:path>
              </a:pathLst>
            </a:custGeom>
            <a:ln w="44450">
              <a:solidFill>
                <a:srgbClr val="EC7C30"/>
              </a:solidFill>
            </a:ln>
          </p:spPr>
          <p:txBody>
            <a:bodyPr wrap="square" lIns="0" tIns="0" rIns="0" bIns="0" rtlCol="0"/>
            <a:lstStyle/>
            <a:p>
              <a:endParaRPr/>
            </a:p>
          </p:txBody>
        </p:sp>
      </p:grpSp>
      <p:sp>
        <p:nvSpPr>
          <p:cNvPr id="6" name="object 6"/>
          <p:cNvSpPr txBox="1"/>
          <p:nvPr/>
        </p:nvSpPr>
        <p:spPr>
          <a:xfrm>
            <a:off x="719455" y="2706052"/>
            <a:ext cx="4456430" cy="3423951"/>
          </a:xfrm>
          <a:prstGeom prst="rect">
            <a:avLst/>
          </a:prstGeom>
        </p:spPr>
        <p:txBody>
          <a:bodyPr vert="horz" wrap="square" lIns="0" tIns="12700" rIns="0" bIns="0" rtlCol="0">
            <a:spAutoFit/>
          </a:bodyPr>
          <a:lstStyle/>
          <a:p>
            <a:pPr marL="241300" marR="454659" indent="-228600">
              <a:lnSpc>
                <a:spcPct val="100000"/>
              </a:lnSpc>
              <a:spcBef>
                <a:spcPts val="100"/>
              </a:spcBef>
              <a:buChar char="•"/>
              <a:tabLst>
                <a:tab pos="241300" algn="l"/>
              </a:tabLst>
            </a:pPr>
            <a:r>
              <a:rPr sz="1500" spc="-75" dirty="0">
                <a:latin typeface="Arial"/>
                <a:cs typeface="Arial"/>
              </a:rPr>
              <a:t>The</a:t>
            </a:r>
            <a:r>
              <a:rPr sz="1500" spc="-30" dirty="0">
                <a:latin typeface="Arial"/>
                <a:cs typeface="Arial"/>
              </a:rPr>
              <a:t> </a:t>
            </a:r>
            <a:r>
              <a:rPr sz="1500" spc="-45" dirty="0">
                <a:latin typeface="Arial"/>
                <a:cs typeface="Arial"/>
              </a:rPr>
              <a:t>launch</a:t>
            </a:r>
            <a:r>
              <a:rPr sz="1500" spc="-90" dirty="0">
                <a:latin typeface="Arial"/>
                <a:cs typeface="Arial"/>
              </a:rPr>
              <a:t> </a:t>
            </a:r>
            <a:r>
              <a:rPr sz="1500" spc="-85" dirty="0">
                <a:latin typeface="Arial"/>
                <a:cs typeface="Arial"/>
              </a:rPr>
              <a:t>success</a:t>
            </a:r>
            <a:r>
              <a:rPr sz="1500" spc="-25" dirty="0">
                <a:latin typeface="Arial"/>
                <a:cs typeface="Arial"/>
              </a:rPr>
              <a:t> </a:t>
            </a:r>
            <a:r>
              <a:rPr sz="1500" dirty="0">
                <a:latin typeface="Arial"/>
                <a:cs typeface="Arial"/>
              </a:rPr>
              <a:t>rate</a:t>
            </a:r>
            <a:r>
              <a:rPr sz="1500" spc="-45" dirty="0">
                <a:latin typeface="Arial"/>
                <a:cs typeface="Arial"/>
              </a:rPr>
              <a:t> </a:t>
            </a:r>
            <a:r>
              <a:rPr sz="1500" spc="-60" dirty="0">
                <a:latin typeface="Arial"/>
                <a:cs typeface="Arial"/>
              </a:rPr>
              <a:t>may</a:t>
            </a:r>
            <a:r>
              <a:rPr sz="1500" spc="-15" dirty="0">
                <a:latin typeface="Arial"/>
                <a:cs typeface="Arial"/>
              </a:rPr>
              <a:t> </a:t>
            </a:r>
            <a:r>
              <a:rPr sz="1500" spc="-25" dirty="0">
                <a:latin typeface="Arial"/>
                <a:cs typeface="Arial"/>
              </a:rPr>
              <a:t>depend </a:t>
            </a:r>
            <a:r>
              <a:rPr sz="1500" dirty="0">
                <a:latin typeface="Arial"/>
                <a:cs typeface="Arial"/>
              </a:rPr>
              <a:t>on</a:t>
            </a:r>
            <a:r>
              <a:rPr sz="1500" spc="20" dirty="0">
                <a:latin typeface="Arial"/>
                <a:cs typeface="Arial"/>
              </a:rPr>
              <a:t> </a:t>
            </a:r>
            <a:r>
              <a:rPr sz="1500" spc="-20" dirty="0">
                <a:latin typeface="Arial"/>
                <a:cs typeface="Arial"/>
              </a:rPr>
              <a:t>many </a:t>
            </a:r>
            <a:r>
              <a:rPr sz="1500" spc="-25" dirty="0">
                <a:latin typeface="Arial"/>
                <a:cs typeface="Arial"/>
              </a:rPr>
              <a:t>factors</a:t>
            </a:r>
            <a:r>
              <a:rPr sz="1500" spc="-70" dirty="0">
                <a:latin typeface="Arial"/>
                <a:cs typeface="Arial"/>
              </a:rPr>
              <a:t> </a:t>
            </a:r>
            <a:r>
              <a:rPr sz="1500" spc="-50" dirty="0">
                <a:latin typeface="Arial"/>
                <a:cs typeface="Arial"/>
              </a:rPr>
              <a:t>such</a:t>
            </a:r>
            <a:r>
              <a:rPr sz="1500" spc="-40" dirty="0">
                <a:latin typeface="Arial"/>
                <a:cs typeface="Arial"/>
              </a:rPr>
              <a:t> </a:t>
            </a:r>
            <a:r>
              <a:rPr sz="1500" spc="-45" dirty="0">
                <a:latin typeface="Arial"/>
                <a:cs typeface="Arial"/>
              </a:rPr>
              <a:t>as</a:t>
            </a:r>
            <a:r>
              <a:rPr sz="1500" spc="30" dirty="0">
                <a:latin typeface="Arial"/>
                <a:cs typeface="Arial"/>
              </a:rPr>
              <a:t> </a:t>
            </a:r>
            <a:r>
              <a:rPr sz="1500" spc="-30" dirty="0">
                <a:latin typeface="Arial"/>
                <a:cs typeface="Arial"/>
              </a:rPr>
              <a:t>payload</a:t>
            </a:r>
            <a:r>
              <a:rPr sz="1500" spc="-10" dirty="0">
                <a:latin typeface="Arial"/>
                <a:cs typeface="Arial"/>
              </a:rPr>
              <a:t> </a:t>
            </a:r>
            <a:r>
              <a:rPr sz="1500" spc="-80" dirty="0">
                <a:latin typeface="Arial"/>
                <a:cs typeface="Arial"/>
              </a:rPr>
              <a:t>mass,</a:t>
            </a:r>
            <a:r>
              <a:rPr sz="1500" spc="-20" dirty="0">
                <a:latin typeface="Arial"/>
                <a:cs typeface="Arial"/>
              </a:rPr>
              <a:t> </a:t>
            </a:r>
            <a:r>
              <a:rPr sz="1500" dirty="0">
                <a:latin typeface="Arial"/>
                <a:cs typeface="Arial"/>
              </a:rPr>
              <a:t>orbit</a:t>
            </a:r>
            <a:r>
              <a:rPr sz="1500" spc="45" dirty="0">
                <a:latin typeface="Arial"/>
                <a:cs typeface="Arial"/>
              </a:rPr>
              <a:t> </a:t>
            </a:r>
            <a:r>
              <a:rPr sz="1500" spc="-10" dirty="0">
                <a:latin typeface="Arial"/>
                <a:cs typeface="Arial"/>
              </a:rPr>
              <a:t>type.</a:t>
            </a:r>
            <a:endParaRPr sz="1500" dirty="0">
              <a:latin typeface="Arial"/>
              <a:cs typeface="Arial"/>
            </a:endParaRPr>
          </a:p>
          <a:p>
            <a:pPr marL="241300" marR="58419" indent="-228600">
              <a:lnSpc>
                <a:spcPct val="100000"/>
              </a:lnSpc>
              <a:spcBef>
                <a:spcPts val="1360"/>
              </a:spcBef>
              <a:buChar char="•"/>
              <a:tabLst>
                <a:tab pos="241300" algn="l"/>
              </a:tabLst>
            </a:pPr>
            <a:r>
              <a:rPr sz="1500" dirty="0">
                <a:latin typeface="Arial"/>
                <a:cs typeface="Arial"/>
              </a:rPr>
              <a:t>It</a:t>
            </a:r>
            <a:r>
              <a:rPr sz="1500" spc="-95" dirty="0">
                <a:latin typeface="Arial"/>
                <a:cs typeface="Arial"/>
              </a:rPr>
              <a:t> </a:t>
            </a:r>
            <a:r>
              <a:rPr sz="1500" spc="-55" dirty="0">
                <a:latin typeface="Arial"/>
                <a:cs typeface="Arial"/>
              </a:rPr>
              <a:t>may</a:t>
            </a:r>
            <a:r>
              <a:rPr sz="1500" spc="-40" dirty="0">
                <a:latin typeface="Arial"/>
                <a:cs typeface="Arial"/>
              </a:rPr>
              <a:t> </a:t>
            </a:r>
            <a:r>
              <a:rPr sz="1500" spc="-45" dirty="0">
                <a:latin typeface="Arial"/>
                <a:cs typeface="Arial"/>
              </a:rPr>
              <a:t>also</a:t>
            </a:r>
            <a:r>
              <a:rPr sz="1500" spc="-55" dirty="0">
                <a:latin typeface="Arial"/>
                <a:cs typeface="Arial"/>
              </a:rPr>
              <a:t> </a:t>
            </a:r>
            <a:r>
              <a:rPr sz="1500" spc="-10" dirty="0">
                <a:latin typeface="Arial"/>
                <a:cs typeface="Arial"/>
              </a:rPr>
              <a:t>depend</a:t>
            </a:r>
            <a:r>
              <a:rPr sz="1500" spc="20" dirty="0">
                <a:latin typeface="Arial"/>
                <a:cs typeface="Arial"/>
              </a:rPr>
              <a:t> </a:t>
            </a:r>
            <a:r>
              <a:rPr sz="1500" dirty="0">
                <a:latin typeface="Arial"/>
                <a:cs typeface="Arial"/>
              </a:rPr>
              <a:t>on</a:t>
            </a:r>
            <a:r>
              <a:rPr sz="1500" spc="-75" dirty="0">
                <a:latin typeface="Arial"/>
                <a:cs typeface="Arial"/>
              </a:rPr>
              <a:t> </a:t>
            </a:r>
            <a:r>
              <a:rPr sz="1500" dirty="0">
                <a:latin typeface="Arial"/>
                <a:cs typeface="Arial"/>
              </a:rPr>
              <a:t>the</a:t>
            </a:r>
            <a:r>
              <a:rPr sz="1500" spc="35" dirty="0">
                <a:latin typeface="Arial"/>
                <a:cs typeface="Arial"/>
              </a:rPr>
              <a:t> </a:t>
            </a:r>
            <a:r>
              <a:rPr sz="1500" spc="-10" dirty="0">
                <a:latin typeface="Arial"/>
                <a:cs typeface="Arial"/>
              </a:rPr>
              <a:t>location</a:t>
            </a:r>
            <a:r>
              <a:rPr sz="1500" spc="-70" dirty="0">
                <a:latin typeface="Arial"/>
                <a:cs typeface="Arial"/>
              </a:rPr>
              <a:t> </a:t>
            </a:r>
            <a:r>
              <a:rPr sz="1500" dirty="0">
                <a:latin typeface="Arial"/>
                <a:cs typeface="Arial"/>
              </a:rPr>
              <a:t>and</a:t>
            </a:r>
            <a:r>
              <a:rPr sz="1500" spc="-45" dirty="0">
                <a:latin typeface="Arial"/>
                <a:cs typeface="Arial"/>
              </a:rPr>
              <a:t> </a:t>
            </a:r>
            <a:r>
              <a:rPr sz="1500" spc="-10" dirty="0">
                <a:latin typeface="Arial"/>
                <a:cs typeface="Arial"/>
              </a:rPr>
              <a:t>proximities </a:t>
            </a:r>
            <a:r>
              <a:rPr sz="1500" dirty="0">
                <a:latin typeface="Arial"/>
                <a:cs typeface="Arial"/>
              </a:rPr>
              <a:t>of</a:t>
            </a:r>
            <a:r>
              <a:rPr sz="1500" spc="-25" dirty="0">
                <a:latin typeface="Arial"/>
                <a:cs typeface="Arial"/>
              </a:rPr>
              <a:t> </a:t>
            </a:r>
            <a:r>
              <a:rPr sz="1500" spc="-114" dirty="0">
                <a:latin typeface="Arial"/>
                <a:cs typeface="Arial"/>
              </a:rPr>
              <a:t>a</a:t>
            </a:r>
            <a:r>
              <a:rPr sz="1500" spc="-35" dirty="0">
                <a:latin typeface="Arial"/>
                <a:cs typeface="Arial"/>
              </a:rPr>
              <a:t> </a:t>
            </a:r>
            <a:r>
              <a:rPr sz="1500" spc="-30" dirty="0">
                <a:latin typeface="Arial"/>
                <a:cs typeface="Arial"/>
              </a:rPr>
              <a:t>launch</a:t>
            </a:r>
            <a:r>
              <a:rPr sz="1500" spc="-40" dirty="0">
                <a:latin typeface="Arial"/>
                <a:cs typeface="Arial"/>
              </a:rPr>
              <a:t> </a:t>
            </a:r>
            <a:r>
              <a:rPr sz="1500" spc="-10" dirty="0">
                <a:latin typeface="Arial"/>
                <a:cs typeface="Arial"/>
              </a:rPr>
              <a:t>site,</a:t>
            </a:r>
            <a:r>
              <a:rPr sz="1500" spc="30" dirty="0">
                <a:latin typeface="Arial"/>
                <a:cs typeface="Arial"/>
              </a:rPr>
              <a:t> </a:t>
            </a:r>
            <a:r>
              <a:rPr sz="1500" spc="-50" dirty="0">
                <a:latin typeface="Arial"/>
                <a:cs typeface="Arial"/>
              </a:rPr>
              <a:t>i.e.,</a:t>
            </a:r>
            <a:r>
              <a:rPr sz="1500" spc="-90" dirty="0">
                <a:latin typeface="Arial"/>
                <a:cs typeface="Arial"/>
              </a:rPr>
              <a:t> </a:t>
            </a:r>
            <a:r>
              <a:rPr sz="1500" dirty="0">
                <a:latin typeface="Arial"/>
                <a:cs typeface="Arial"/>
              </a:rPr>
              <a:t>the</a:t>
            </a:r>
            <a:r>
              <a:rPr sz="1500" spc="5" dirty="0">
                <a:latin typeface="Arial"/>
                <a:cs typeface="Arial"/>
              </a:rPr>
              <a:t> </a:t>
            </a:r>
            <a:r>
              <a:rPr sz="1500" dirty="0">
                <a:latin typeface="Arial"/>
                <a:cs typeface="Arial"/>
              </a:rPr>
              <a:t>initial</a:t>
            </a:r>
            <a:r>
              <a:rPr sz="1500" spc="-55" dirty="0">
                <a:latin typeface="Arial"/>
                <a:cs typeface="Arial"/>
              </a:rPr>
              <a:t> </a:t>
            </a:r>
            <a:r>
              <a:rPr sz="1500" dirty="0">
                <a:latin typeface="Arial"/>
                <a:cs typeface="Arial"/>
              </a:rPr>
              <a:t>position</a:t>
            </a:r>
            <a:r>
              <a:rPr sz="1500" spc="30" dirty="0">
                <a:latin typeface="Arial"/>
                <a:cs typeface="Arial"/>
              </a:rPr>
              <a:t> </a:t>
            </a:r>
            <a:r>
              <a:rPr sz="1500" dirty="0">
                <a:latin typeface="Arial"/>
                <a:cs typeface="Arial"/>
              </a:rPr>
              <a:t>of</a:t>
            </a:r>
            <a:r>
              <a:rPr sz="1500" spc="25" dirty="0">
                <a:latin typeface="Arial"/>
                <a:cs typeface="Arial"/>
              </a:rPr>
              <a:t> </a:t>
            </a:r>
            <a:r>
              <a:rPr sz="1500" spc="-10" dirty="0">
                <a:latin typeface="Arial"/>
                <a:cs typeface="Arial"/>
              </a:rPr>
              <a:t>rocket trajectories.</a:t>
            </a:r>
            <a:endParaRPr sz="1500" dirty="0">
              <a:latin typeface="Arial"/>
              <a:cs typeface="Arial"/>
            </a:endParaRPr>
          </a:p>
          <a:p>
            <a:pPr marL="241300" marR="62230" indent="-228600">
              <a:lnSpc>
                <a:spcPct val="100000"/>
              </a:lnSpc>
              <a:spcBef>
                <a:spcPts val="1435"/>
              </a:spcBef>
              <a:buChar char="•"/>
              <a:tabLst>
                <a:tab pos="241300" algn="l"/>
              </a:tabLst>
            </a:pPr>
            <a:r>
              <a:rPr sz="1500" spc="-75" dirty="0">
                <a:latin typeface="Arial"/>
                <a:cs typeface="Arial"/>
              </a:rPr>
              <a:t>The</a:t>
            </a:r>
            <a:r>
              <a:rPr sz="1500" spc="-25" dirty="0">
                <a:latin typeface="Arial"/>
                <a:cs typeface="Arial"/>
              </a:rPr>
              <a:t> </a:t>
            </a:r>
            <a:r>
              <a:rPr sz="1500" dirty="0">
                <a:latin typeface="Arial"/>
                <a:cs typeface="Arial"/>
              </a:rPr>
              <a:t>goal</a:t>
            </a:r>
            <a:r>
              <a:rPr sz="1500" spc="-10" dirty="0">
                <a:latin typeface="Arial"/>
                <a:cs typeface="Arial"/>
              </a:rPr>
              <a:t> </a:t>
            </a:r>
            <a:r>
              <a:rPr sz="1500" dirty="0">
                <a:latin typeface="Arial"/>
                <a:cs typeface="Arial"/>
              </a:rPr>
              <a:t>of</a:t>
            </a:r>
            <a:r>
              <a:rPr sz="1500" spc="-70" dirty="0">
                <a:latin typeface="Arial"/>
                <a:cs typeface="Arial"/>
              </a:rPr>
              <a:t> </a:t>
            </a:r>
            <a:r>
              <a:rPr sz="1500" dirty="0">
                <a:latin typeface="Arial"/>
                <a:cs typeface="Arial"/>
              </a:rPr>
              <a:t>geo</a:t>
            </a:r>
            <a:r>
              <a:rPr sz="1500" spc="40" dirty="0">
                <a:latin typeface="Arial"/>
                <a:cs typeface="Arial"/>
              </a:rPr>
              <a:t> </a:t>
            </a:r>
            <a:r>
              <a:rPr sz="1500" dirty="0">
                <a:latin typeface="Arial"/>
                <a:cs typeface="Arial"/>
              </a:rPr>
              <a:t>plots</a:t>
            </a:r>
            <a:r>
              <a:rPr sz="1500" spc="-10" dirty="0">
                <a:latin typeface="Arial"/>
                <a:cs typeface="Arial"/>
              </a:rPr>
              <a:t> </a:t>
            </a:r>
            <a:r>
              <a:rPr sz="1500" dirty="0">
                <a:latin typeface="Arial"/>
                <a:cs typeface="Arial"/>
              </a:rPr>
              <a:t>is</a:t>
            </a:r>
            <a:r>
              <a:rPr sz="1500" spc="-5" dirty="0">
                <a:latin typeface="Arial"/>
                <a:cs typeface="Arial"/>
              </a:rPr>
              <a:t> </a:t>
            </a:r>
            <a:r>
              <a:rPr sz="1500" dirty="0">
                <a:latin typeface="Arial"/>
                <a:cs typeface="Arial"/>
              </a:rPr>
              <a:t>to</a:t>
            </a:r>
            <a:r>
              <a:rPr sz="1500" spc="-30" dirty="0">
                <a:latin typeface="Arial"/>
                <a:cs typeface="Arial"/>
              </a:rPr>
              <a:t> analyzing</a:t>
            </a:r>
            <a:r>
              <a:rPr sz="1500" spc="-40" dirty="0">
                <a:latin typeface="Arial"/>
                <a:cs typeface="Arial"/>
              </a:rPr>
              <a:t> </a:t>
            </a:r>
            <a:r>
              <a:rPr sz="1500" dirty="0">
                <a:latin typeface="Arial"/>
                <a:cs typeface="Arial"/>
              </a:rPr>
              <a:t>the</a:t>
            </a:r>
            <a:r>
              <a:rPr sz="1500" spc="-25" dirty="0">
                <a:latin typeface="Arial"/>
                <a:cs typeface="Arial"/>
              </a:rPr>
              <a:t> </a:t>
            </a:r>
            <a:r>
              <a:rPr sz="1500" spc="-10" dirty="0">
                <a:latin typeface="Arial"/>
                <a:cs typeface="Arial"/>
              </a:rPr>
              <a:t>existing </a:t>
            </a:r>
            <a:r>
              <a:rPr sz="1500" spc="-45" dirty="0">
                <a:latin typeface="Arial"/>
                <a:cs typeface="Arial"/>
              </a:rPr>
              <a:t>launch</a:t>
            </a:r>
            <a:r>
              <a:rPr sz="1500" spc="-90" dirty="0">
                <a:latin typeface="Arial"/>
                <a:cs typeface="Arial"/>
              </a:rPr>
              <a:t> </a:t>
            </a:r>
            <a:r>
              <a:rPr sz="1500" dirty="0">
                <a:latin typeface="Arial"/>
                <a:cs typeface="Arial"/>
              </a:rPr>
              <a:t>site</a:t>
            </a:r>
            <a:r>
              <a:rPr sz="1500" spc="15" dirty="0">
                <a:latin typeface="Arial"/>
                <a:cs typeface="Arial"/>
              </a:rPr>
              <a:t> </a:t>
            </a:r>
            <a:r>
              <a:rPr sz="1500" spc="-35" dirty="0">
                <a:latin typeface="Arial"/>
                <a:cs typeface="Arial"/>
              </a:rPr>
              <a:t>locations,</a:t>
            </a:r>
            <a:r>
              <a:rPr sz="1500" spc="-90" dirty="0">
                <a:latin typeface="Arial"/>
                <a:cs typeface="Arial"/>
              </a:rPr>
              <a:t> </a:t>
            </a:r>
            <a:r>
              <a:rPr sz="1500" spc="-30" dirty="0">
                <a:latin typeface="Arial"/>
                <a:cs typeface="Arial"/>
              </a:rPr>
              <a:t>discover</a:t>
            </a:r>
            <a:r>
              <a:rPr sz="1500" spc="10" dirty="0">
                <a:latin typeface="Arial"/>
                <a:cs typeface="Arial"/>
              </a:rPr>
              <a:t> </a:t>
            </a:r>
            <a:r>
              <a:rPr sz="1500" dirty="0">
                <a:latin typeface="Arial"/>
                <a:cs typeface="Arial"/>
              </a:rPr>
              <a:t>the</a:t>
            </a:r>
            <a:r>
              <a:rPr sz="1500" spc="70" dirty="0">
                <a:latin typeface="Arial"/>
                <a:cs typeface="Arial"/>
              </a:rPr>
              <a:t> </a:t>
            </a:r>
            <a:r>
              <a:rPr sz="1500" spc="-25" dirty="0">
                <a:latin typeface="Arial"/>
                <a:cs typeface="Arial"/>
              </a:rPr>
              <a:t>factors</a:t>
            </a:r>
            <a:r>
              <a:rPr sz="1500" spc="-55" dirty="0">
                <a:latin typeface="Arial"/>
                <a:cs typeface="Arial"/>
              </a:rPr>
              <a:t> </a:t>
            </a:r>
            <a:r>
              <a:rPr sz="1500" spc="-10" dirty="0">
                <a:latin typeface="Arial"/>
                <a:cs typeface="Arial"/>
              </a:rPr>
              <a:t>involved </a:t>
            </a:r>
            <a:r>
              <a:rPr sz="1500" dirty="0">
                <a:latin typeface="Arial"/>
                <a:cs typeface="Arial"/>
              </a:rPr>
              <a:t>in</a:t>
            </a:r>
            <a:r>
              <a:rPr sz="1500" spc="-50" dirty="0">
                <a:latin typeface="Arial"/>
                <a:cs typeface="Arial"/>
              </a:rPr>
              <a:t> </a:t>
            </a:r>
            <a:r>
              <a:rPr sz="1500" dirty="0">
                <a:latin typeface="Arial"/>
                <a:cs typeface="Arial"/>
              </a:rPr>
              <a:t>finding</a:t>
            </a:r>
            <a:r>
              <a:rPr sz="1500" spc="-20" dirty="0">
                <a:latin typeface="Arial"/>
                <a:cs typeface="Arial"/>
              </a:rPr>
              <a:t> </a:t>
            </a:r>
            <a:r>
              <a:rPr sz="1500" spc="-55" dirty="0">
                <a:latin typeface="Arial"/>
                <a:cs typeface="Arial"/>
              </a:rPr>
              <a:t>an</a:t>
            </a:r>
            <a:r>
              <a:rPr sz="1500" spc="-50" dirty="0">
                <a:latin typeface="Arial"/>
                <a:cs typeface="Arial"/>
              </a:rPr>
              <a:t> </a:t>
            </a:r>
            <a:r>
              <a:rPr sz="1500" dirty="0">
                <a:latin typeface="Arial"/>
                <a:cs typeface="Arial"/>
              </a:rPr>
              <a:t>optimal</a:t>
            </a:r>
            <a:r>
              <a:rPr sz="1500" spc="10" dirty="0">
                <a:latin typeface="Arial"/>
                <a:cs typeface="Arial"/>
              </a:rPr>
              <a:t> </a:t>
            </a:r>
            <a:r>
              <a:rPr sz="1500" dirty="0">
                <a:latin typeface="Arial"/>
                <a:cs typeface="Arial"/>
              </a:rPr>
              <a:t>location</a:t>
            </a:r>
            <a:r>
              <a:rPr sz="1500" spc="25" dirty="0">
                <a:latin typeface="Arial"/>
                <a:cs typeface="Arial"/>
              </a:rPr>
              <a:t> </a:t>
            </a:r>
            <a:r>
              <a:rPr sz="1500" dirty="0">
                <a:latin typeface="Arial"/>
                <a:cs typeface="Arial"/>
              </a:rPr>
              <a:t>for</a:t>
            </a:r>
            <a:r>
              <a:rPr sz="1500" spc="-70" dirty="0">
                <a:latin typeface="Arial"/>
                <a:cs typeface="Arial"/>
              </a:rPr>
              <a:t> </a:t>
            </a:r>
            <a:r>
              <a:rPr sz="1500" dirty="0">
                <a:latin typeface="Arial"/>
                <a:cs typeface="Arial"/>
              </a:rPr>
              <a:t>building</a:t>
            </a:r>
            <a:r>
              <a:rPr sz="1500" spc="-20" dirty="0">
                <a:latin typeface="Arial"/>
                <a:cs typeface="Arial"/>
              </a:rPr>
              <a:t> </a:t>
            </a:r>
            <a:r>
              <a:rPr sz="1500" dirty="0">
                <a:latin typeface="Arial"/>
                <a:cs typeface="Arial"/>
              </a:rPr>
              <a:t>a</a:t>
            </a:r>
            <a:r>
              <a:rPr sz="1500" spc="10" dirty="0">
                <a:latin typeface="Arial"/>
                <a:cs typeface="Arial"/>
              </a:rPr>
              <a:t> </a:t>
            </a:r>
            <a:r>
              <a:rPr sz="1500" spc="-10" dirty="0">
                <a:latin typeface="Arial"/>
                <a:cs typeface="Arial"/>
              </a:rPr>
              <a:t>launch site.</a:t>
            </a:r>
            <a:endParaRPr sz="1500" dirty="0">
              <a:latin typeface="Arial"/>
              <a:cs typeface="Arial"/>
            </a:endParaRPr>
          </a:p>
          <a:p>
            <a:pPr marL="12700" marR="5080" indent="227965">
              <a:lnSpc>
                <a:spcPct val="82800"/>
              </a:lnSpc>
              <a:spcBef>
                <a:spcPts val="1405"/>
              </a:spcBef>
              <a:buClr>
                <a:srgbClr val="000000"/>
              </a:buClr>
              <a:buFont typeface="Arial"/>
              <a:buChar char="•"/>
              <a:tabLst>
                <a:tab pos="240665" algn="l"/>
              </a:tabLst>
            </a:pPr>
            <a:r>
              <a:rPr lang="en-US" sz="1550" u="sng" spc="-10" dirty="0" smtClean="0">
                <a:solidFill>
                  <a:srgbClr val="0462C1"/>
                </a:solidFill>
                <a:uFill>
                  <a:solidFill>
                    <a:srgbClr val="0462C1"/>
                  </a:solidFill>
                </a:uFill>
                <a:latin typeface="Carlito"/>
                <a:cs typeface="Carlito"/>
              </a:rPr>
              <a:t>https://github.com/kamarajrangaswamy/DS_Capstone_Coursera-Project/blob/main/lab_jupyter_launch_site_location.ipynb</a:t>
            </a:r>
            <a:endParaRPr sz="1550" dirty="0">
              <a:latin typeface="Carlito"/>
              <a:cs typeface="Carlito"/>
            </a:endParaRPr>
          </a:p>
        </p:txBody>
      </p:sp>
      <p:pic>
        <p:nvPicPr>
          <p:cNvPr id="7" name="object 7"/>
          <p:cNvPicPr/>
          <p:nvPr/>
        </p:nvPicPr>
        <p:blipFill>
          <a:blip r:embed="rId2" cstate="print"/>
          <a:stretch>
            <a:fillRect/>
          </a:stretch>
        </p:blipFill>
        <p:spPr>
          <a:xfrm>
            <a:off x="5315001" y="0"/>
            <a:ext cx="6876998" cy="6857998"/>
          </a:xfrm>
          <a:prstGeom prst="rect">
            <a:avLst/>
          </a:prstGeom>
        </p:spPr>
      </p:pic>
      <p:sp>
        <p:nvSpPr>
          <p:cNvPr id="8" name="object 8"/>
          <p:cNvSpPr txBox="1"/>
          <p:nvPr/>
        </p:nvSpPr>
        <p:spPr>
          <a:xfrm>
            <a:off x="11107801" y="6434454"/>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Carlito"/>
                <a:cs typeface="Carlito"/>
              </a:rPr>
              <a:t>15</a:t>
            </a:r>
            <a:endParaRPr sz="120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6" y="-4762"/>
            <a:ext cx="12193650" cy="6869110"/>
          </a:xfrm>
          <a:prstGeom prst="rect">
            <a:avLst/>
          </a:prstGeom>
        </p:spPr>
      </p:pic>
      <p:sp>
        <p:nvSpPr>
          <p:cNvPr id="3" name="object 3"/>
          <p:cNvSpPr txBox="1"/>
          <p:nvPr/>
        </p:nvSpPr>
        <p:spPr>
          <a:xfrm>
            <a:off x="968057" y="5008562"/>
            <a:ext cx="3726815" cy="1176655"/>
          </a:xfrm>
          <a:prstGeom prst="rect">
            <a:avLst/>
          </a:prstGeom>
        </p:spPr>
        <p:txBody>
          <a:bodyPr vert="horz" wrap="square" lIns="0" tIns="83185" rIns="0" bIns="0" rtlCol="0">
            <a:spAutoFit/>
          </a:bodyPr>
          <a:lstStyle/>
          <a:p>
            <a:pPr marL="12700" marR="5080">
              <a:lnSpc>
                <a:spcPts val="4280"/>
              </a:lnSpc>
              <a:spcBef>
                <a:spcPts val="655"/>
              </a:spcBef>
            </a:pPr>
            <a:r>
              <a:rPr sz="3950" dirty="0">
                <a:solidFill>
                  <a:srgbClr val="FFFFFF"/>
                </a:solidFill>
                <a:latin typeface="Carlito"/>
                <a:cs typeface="Carlito"/>
              </a:rPr>
              <a:t>Build</a:t>
            </a:r>
            <a:r>
              <a:rPr sz="3950" spc="-105" dirty="0">
                <a:solidFill>
                  <a:srgbClr val="FFFFFF"/>
                </a:solidFill>
                <a:latin typeface="Carlito"/>
                <a:cs typeface="Carlito"/>
              </a:rPr>
              <a:t> </a:t>
            </a:r>
            <a:r>
              <a:rPr sz="3950" dirty="0">
                <a:solidFill>
                  <a:srgbClr val="FFFFFF"/>
                </a:solidFill>
                <a:latin typeface="Carlito"/>
                <a:cs typeface="Carlito"/>
              </a:rPr>
              <a:t>a</a:t>
            </a:r>
            <a:r>
              <a:rPr sz="3950" spc="15" dirty="0">
                <a:solidFill>
                  <a:srgbClr val="FFFFFF"/>
                </a:solidFill>
                <a:latin typeface="Carlito"/>
                <a:cs typeface="Carlito"/>
              </a:rPr>
              <a:t> </a:t>
            </a:r>
            <a:r>
              <a:rPr sz="3950" spc="-10" dirty="0">
                <a:solidFill>
                  <a:srgbClr val="FFFFFF"/>
                </a:solidFill>
                <a:latin typeface="Carlito"/>
                <a:cs typeface="Carlito"/>
              </a:rPr>
              <a:t>Dashboard </a:t>
            </a:r>
            <a:r>
              <a:rPr sz="3950" dirty="0">
                <a:solidFill>
                  <a:srgbClr val="FFFFFF"/>
                </a:solidFill>
                <a:latin typeface="Carlito"/>
                <a:cs typeface="Carlito"/>
              </a:rPr>
              <a:t>with</a:t>
            </a:r>
            <a:r>
              <a:rPr sz="3950" spc="-135" dirty="0">
                <a:solidFill>
                  <a:srgbClr val="FFFFFF"/>
                </a:solidFill>
                <a:latin typeface="Carlito"/>
                <a:cs typeface="Carlito"/>
              </a:rPr>
              <a:t> </a:t>
            </a:r>
            <a:r>
              <a:rPr sz="3950" dirty="0">
                <a:solidFill>
                  <a:srgbClr val="FFFFFF"/>
                </a:solidFill>
                <a:latin typeface="Carlito"/>
                <a:cs typeface="Carlito"/>
              </a:rPr>
              <a:t>Plotly</a:t>
            </a:r>
            <a:r>
              <a:rPr sz="3950" spc="-120" dirty="0">
                <a:solidFill>
                  <a:srgbClr val="FFFFFF"/>
                </a:solidFill>
                <a:latin typeface="Carlito"/>
                <a:cs typeface="Carlito"/>
              </a:rPr>
              <a:t> </a:t>
            </a:r>
            <a:r>
              <a:rPr sz="3950" spc="-20" dirty="0">
                <a:solidFill>
                  <a:srgbClr val="FFFFFF"/>
                </a:solidFill>
                <a:latin typeface="Carlito"/>
                <a:cs typeface="Carlito"/>
              </a:rPr>
              <a:t>Dash</a:t>
            </a:r>
            <a:endParaRPr sz="3950">
              <a:latin typeface="Carlito"/>
              <a:cs typeface="Carlito"/>
            </a:endParaRPr>
          </a:p>
        </p:txBody>
      </p:sp>
      <p:sp>
        <p:nvSpPr>
          <p:cNvPr id="4" name="object 4"/>
          <p:cNvSpPr txBox="1"/>
          <p:nvPr/>
        </p:nvSpPr>
        <p:spPr>
          <a:xfrm>
            <a:off x="11138281" y="366712"/>
            <a:ext cx="177800" cy="208915"/>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88888"/>
                </a:solidFill>
                <a:latin typeface="Carlito"/>
                <a:cs typeface="Carlito"/>
              </a:rPr>
              <a:t>16</a:t>
            </a:r>
            <a:endParaRPr sz="1200">
              <a:latin typeface="Carlito"/>
              <a:cs typeface="Carlito"/>
            </a:endParaRPr>
          </a:p>
        </p:txBody>
      </p:sp>
      <p:sp>
        <p:nvSpPr>
          <p:cNvPr id="5" name="object 5"/>
          <p:cNvSpPr txBox="1"/>
          <p:nvPr/>
        </p:nvSpPr>
        <p:spPr>
          <a:xfrm>
            <a:off x="5201284" y="4989448"/>
            <a:ext cx="6026150"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rlito"/>
                <a:cs typeface="Carlito"/>
              </a:rPr>
              <a:t>Interactive</a:t>
            </a:r>
            <a:r>
              <a:rPr sz="2000" spc="-20" dirty="0">
                <a:solidFill>
                  <a:srgbClr val="FFFFFF"/>
                </a:solidFill>
                <a:latin typeface="Carlito"/>
                <a:cs typeface="Carlito"/>
              </a:rPr>
              <a:t> </a:t>
            </a:r>
            <a:r>
              <a:rPr sz="2000" spc="-10" dirty="0">
                <a:solidFill>
                  <a:srgbClr val="FFFFFF"/>
                </a:solidFill>
                <a:latin typeface="Carlito"/>
                <a:cs typeface="Carlito"/>
              </a:rPr>
              <a:t>visualization</a:t>
            </a:r>
            <a:r>
              <a:rPr sz="2000" spc="-170" dirty="0">
                <a:solidFill>
                  <a:srgbClr val="FFFFFF"/>
                </a:solidFill>
                <a:latin typeface="Carlito"/>
                <a:cs typeface="Carlito"/>
              </a:rPr>
              <a:t> </a:t>
            </a:r>
            <a:r>
              <a:rPr sz="2000" dirty="0">
                <a:solidFill>
                  <a:srgbClr val="FFFFFF"/>
                </a:solidFill>
                <a:latin typeface="Carlito"/>
                <a:cs typeface="Carlito"/>
              </a:rPr>
              <a:t>of</a:t>
            </a:r>
            <a:r>
              <a:rPr sz="2000" spc="-55" dirty="0">
                <a:solidFill>
                  <a:srgbClr val="FFFFFF"/>
                </a:solidFill>
                <a:latin typeface="Carlito"/>
                <a:cs typeface="Carlito"/>
              </a:rPr>
              <a:t> </a:t>
            </a:r>
            <a:r>
              <a:rPr sz="2000" dirty="0">
                <a:solidFill>
                  <a:srgbClr val="FFFFFF"/>
                </a:solidFill>
                <a:latin typeface="Carlito"/>
                <a:cs typeface="Carlito"/>
              </a:rPr>
              <a:t>successful</a:t>
            </a:r>
            <a:r>
              <a:rPr sz="2000" spc="-50" dirty="0">
                <a:solidFill>
                  <a:srgbClr val="FFFFFF"/>
                </a:solidFill>
                <a:latin typeface="Carlito"/>
                <a:cs typeface="Carlito"/>
              </a:rPr>
              <a:t> </a:t>
            </a:r>
            <a:r>
              <a:rPr sz="2000" dirty="0">
                <a:solidFill>
                  <a:srgbClr val="FFFFFF"/>
                </a:solidFill>
                <a:latin typeface="Carlito"/>
                <a:cs typeface="Carlito"/>
              </a:rPr>
              <a:t>launches</a:t>
            </a:r>
            <a:r>
              <a:rPr sz="2000" spc="-10" dirty="0">
                <a:solidFill>
                  <a:srgbClr val="FFFFFF"/>
                </a:solidFill>
                <a:latin typeface="Carlito"/>
                <a:cs typeface="Carlito"/>
              </a:rPr>
              <a:t> </a:t>
            </a:r>
            <a:r>
              <a:rPr sz="2000" dirty="0">
                <a:solidFill>
                  <a:srgbClr val="FFFFFF"/>
                </a:solidFill>
                <a:latin typeface="Carlito"/>
                <a:cs typeface="Carlito"/>
              </a:rPr>
              <a:t>per site/</a:t>
            </a:r>
            <a:r>
              <a:rPr sz="2000" spc="-70" dirty="0">
                <a:solidFill>
                  <a:srgbClr val="FFFFFF"/>
                </a:solidFill>
                <a:latin typeface="Carlito"/>
                <a:cs typeface="Carlito"/>
              </a:rPr>
              <a:t> </a:t>
            </a:r>
            <a:r>
              <a:rPr sz="2000" spc="-25" dirty="0">
                <a:solidFill>
                  <a:srgbClr val="FFFFFF"/>
                </a:solidFill>
                <a:latin typeface="Carlito"/>
                <a:cs typeface="Carlito"/>
              </a:rPr>
              <a:t>all</a:t>
            </a:r>
            <a:endParaRPr sz="2000" dirty="0">
              <a:latin typeface="Carlito"/>
              <a:cs typeface="Carlito"/>
            </a:endParaRPr>
          </a:p>
        </p:txBody>
      </p:sp>
      <p:sp>
        <p:nvSpPr>
          <p:cNvPr id="6" name="object 6"/>
          <p:cNvSpPr txBox="1"/>
          <p:nvPr/>
        </p:nvSpPr>
        <p:spPr>
          <a:xfrm>
            <a:off x="5201284" y="5099488"/>
            <a:ext cx="6077585" cy="1173480"/>
          </a:xfrm>
          <a:prstGeom prst="rect">
            <a:avLst/>
          </a:prstGeom>
        </p:spPr>
        <p:txBody>
          <a:bodyPr vert="horz" wrap="square" lIns="0" tIns="182880" rIns="0" bIns="0" rtlCol="0">
            <a:spAutoFit/>
          </a:bodyPr>
          <a:lstStyle/>
          <a:p>
            <a:pPr marL="12700">
              <a:lnSpc>
                <a:spcPct val="100000"/>
              </a:lnSpc>
              <a:spcBef>
                <a:spcPts val="1440"/>
              </a:spcBef>
            </a:pPr>
            <a:r>
              <a:rPr sz="2000" spc="-10" dirty="0">
                <a:solidFill>
                  <a:srgbClr val="FFFFFF"/>
                </a:solidFill>
                <a:latin typeface="Carlito"/>
                <a:cs typeface="Carlito"/>
              </a:rPr>
              <a:t>sites</a:t>
            </a:r>
            <a:endParaRPr sz="2000" dirty="0">
              <a:latin typeface="Carlito"/>
              <a:cs typeface="Carlito"/>
            </a:endParaRPr>
          </a:p>
          <a:p>
            <a:pPr marL="12700" marR="5080">
              <a:lnSpc>
                <a:spcPts val="1950"/>
              </a:lnSpc>
              <a:spcBef>
                <a:spcPts val="1420"/>
              </a:spcBef>
            </a:pPr>
            <a:r>
              <a:rPr lang="en-US" sz="1800" u="heavy" spc="-10" dirty="0" smtClean="0">
                <a:solidFill>
                  <a:srgbClr val="0462C1"/>
                </a:solidFill>
                <a:uFill>
                  <a:solidFill>
                    <a:srgbClr val="0462C1"/>
                  </a:solidFill>
                </a:uFill>
                <a:latin typeface="Carlito"/>
                <a:cs typeface="Carlito"/>
                <a:hlinkClick r:id="rId3"/>
              </a:rPr>
              <a:t>https://github.com/kamarajrangaswamy/DS_Capstone_Coursera-Project/blob/main/</a:t>
            </a:r>
            <a:r>
              <a:rPr sz="1800" u="heavy" spc="-10" dirty="0" smtClean="0">
                <a:solidFill>
                  <a:srgbClr val="0462C1"/>
                </a:solidFill>
                <a:uFill>
                  <a:solidFill>
                    <a:srgbClr val="0462C1"/>
                  </a:solidFill>
                </a:uFill>
                <a:latin typeface="Carlito"/>
                <a:cs typeface="Carlito"/>
                <a:hlinkClick r:id="rId3"/>
              </a:rPr>
              <a:t>dash_spacex.py</a:t>
            </a:r>
            <a:endParaRPr sz="1800" dirty="0">
              <a:latin typeface="Carlito"/>
              <a:cs typeface="Carlito"/>
            </a:endParaRPr>
          </a:p>
        </p:txBody>
      </p:sp>
      <p:pic>
        <p:nvPicPr>
          <p:cNvPr id="7" name="object 7"/>
          <p:cNvPicPr/>
          <p:nvPr/>
        </p:nvPicPr>
        <p:blipFill>
          <a:blip r:embed="rId4" cstate="print"/>
          <a:stretch>
            <a:fillRect/>
          </a:stretch>
        </p:blipFill>
        <p:spPr>
          <a:xfrm>
            <a:off x="495300" y="476250"/>
            <a:ext cx="5448300" cy="3267075"/>
          </a:xfrm>
          <a:prstGeom prst="rect">
            <a:avLst/>
          </a:prstGeom>
        </p:spPr>
      </p:pic>
      <p:pic>
        <p:nvPicPr>
          <p:cNvPr id="8" name="object 8"/>
          <p:cNvPicPr/>
          <p:nvPr/>
        </p:nvPicPr>
        <p:blipFill>
          <a:blip r:embed="rId5" cstate="print"/>
          <a:stretch>
            <a:fillRect/>
          </a:stretch>
        </p:blipFill>
        <p:spPr>
          <a:xfrm>
            <a:off x="6086475" y="476250"/>
            <a:ext cx="5467350" cy="3362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6" y="-4762"/>
            <a:ext cx="12193650" cy="6869110"/>
          </a:xfrm>
          <a:prstGeom prst="rect">
            <a:avLst/>
          </a:prstGeom>
        </p:spPr>
      </p:pic>
      <p:sp>
        <p:nvSpPr>
          <p:cNvPr id="3" name="object 3"/>
          <p:cNvSpPr txBox="1"/>
          <p:nvPr/>
        </p:nvSpPr>
        <p:spPr>
          <a:xfrm>
            <a:off x="968057" y="4742878"/>
            <a:ext cx="3525520" cy="746125"/>
          </a:xfrm>
          <a:prstGeom prst="rect">
            <a:avLst/>
          </a:prstGeom>
        </p:spPr>
        <p:txBody>
          <a:bodyPr vert="horz" wrap="square" lIns="0" tIns="15875" rIns="0" bIns="0" rtlCol="0">
            <a:spAutoFit/>
          </a:bodyPr>
          <a:lstStyle/>
          <a:p>
            <a:pPr marL="12700">
              <a:lnSpc>
                <a:spcPts val="2820"/>
              </a:lnSpc>
              <a:spcBef>
                <a:spcPts val="125"/>
              </a:spcBef>
            </a:pPr>
            <a:r>
              <a:rPr sz="2450" dirty="0">
                <a:solidFill>
                  <a:srgbClr val="FFFFFF"/>
                </a:solidFill>
                <a:latin typeface="Carlito"/>
                <a:cs typeface="Carlito"/>
              </a:rPr>
              <a:t>Build</a:t>
            </a:r>
            <a:r>
              <a:rPr sz="2450" spc="-10" dirty="0">
                <a:solidFill>
                  <a:srgbClr val="FFFFFF"/>
                </a:solidFill>
                <a:latin typeface="Carlito"/>
                <a:cs typeface="Carlito"/>
              </a:rPr>
              <a:t> </a:t>
            </a:r>
            <a:r>
              <a:rPr sz="2450" spc="-50" dirty="0">
                <a:solidFill>
                  <a:srgbClr val="FFFFFF"/>
                </a:solidFill>
                <a:latin typeface="Carlito"/>
                <a:cs typeface="Carlito"/>
              </a:rPr>
              <a:t>a</a:t>
            </a:r>
            <a:endParaRPr sz="2450">
              <a:latin typeface="Carlito"/>
              <a:cs typeface="Carlito"/>
            </a:endParaRPr>
          </a:p>
          <a:p>
            <a:pPr marL="12700">
              <a:lnSpc>
                <a:spcPts val="2820"/>
              </a:lnSpc>
            </a:pPr>
            <a:r>
              <a:rPr sz="2450" dirty="0">
                <a:solidFill>
                  <a:srgbClr val="FFFFFF"/>
                </a:solidFill>
                <a:latin typeface="Carlito"/>
                <a:cs typeface="Carlito"/>
              </a:rPr>
              <a:t>Dashboard</a:t>
            </a:r>
            <a:r>
              <a:rPr sz="2450" spc="-65" dirty="0">
                <a:solidFill>
                  <a:srgbClr val="FFFFFF"/>
                </a:solidFill>
                <a:latin typeface="Carlito"/>
                <a:cs typeface="Carlito"/>
              </a:rPr>
              <a:t> </a:t>
            </a:r>
            <a:r>
              <a:rPr sz="2450" dirty="0">
                <a:solidFill>
                  <a:srgbClr val="FFFFFF"/>
                </a:solidFill>
                <a:latin typeface="Carlito"/>
                <a:cs typeface="Carlito"/>
              </a:rPr>
              <a:t>with</a:t>
            </a:r>
            <a:r>
              <a:rPr sz="2450" spc="5" dirty="0">
                <a:solidFill>
                  <a:srgbClr val="FFFFFF"/>
                </a:solidFill>
                <a:latin typeface="Carlito"/>
                <a:cs typeface="Carlito"/>
              </a:rPr>
              <a:t> </a:t>
            </a:r>
            <a:r>
              <a:rPr sz="2450" dirty="0">
                <a:solidFill>
                  <a:srgbClr val="FFFFFF"/>
                </a:solidFill>
                <a:latin typeface="Carlito"/>
                <a:cs typeface="Carlito"/>
              </a:rPr>
              <a:t>Plotly</a:t>
            </a:r>
            <a:r>
              <a:rPr sz="2450" spc="-30" dirty="0">
                <a:solidFill>
                  <a:srgbClr val="FFFFFF"/>
                </a:solidFill>
                <a:latin typeface="Carlito"/>
                <a:cs typeface="Carlito"/>
              </a:rPr>
              <a:t> </a:t>
            </a:r>
            <a:r>
              <a:rPr sz="2450" spc="-20" dirty="0">
                <a:solidFill>
                  <a:srgbClr val="FFFFFF"/>
                </a:solidFill>
                <a:latin typeface="Carlito"/>
                <a:cs typeface="Carlito"/>
              </a:rPr>
              <a:t>Dash</a:t>
            </a:r>
            <a:endParaRPr sz="2450">
              <a:latin typeface="Carlito"/>
              <a:cs typeface="Carlito"/>
            </a:endParaRPr>
          </a:p>
        </p:txBody>
      </p:sp>
      <p:pic>
        <p:nvPicPr>
          <p:cNvPr id="4" name="object 4"/>
          <p:cNvPicPr/>
          <p:nvPr/>
        </p:nvPicPr>
        <p:blipFill>
          <a:blip r:embed="rId3" cstate="print"/>
          <a:stretch>
            <a:fillRect/>
          </a:stretch>
        </p:blipFill>
        <p:spPr>
          <a:xfrm>
            <a:off x="485775" y="228600"/>
            <a:ext cx="11344275" cy="3771900"/>
          </a:xfrm>
          <a:prstGeom prst="rect">
            <a:avLst/>
          </a:prstGeom>
        </p:spPr>
      </p:pic>
      <p:sp>
        <p:nvSpPr>
          <p:cNvPr id="5" name="object 5"/>
          <p:cNvSpPr txBox="1"/>
          <p:nvPr/>
        </p:nvSpPr>
        <p:spPr>
          <a:xfrm>
            <a:off x="5201284" y="5362575"/>
            <a:ext cx="5941060" cy="548640"/>
          </a:xfrm>
          <a:prstGeom prst="rect">
            <a:avLst/>
          </a:prstGeom>
        </p:spPr>
        <p:txBody>
          <a:bodyPr vert="horz" wrap="square" lIns="0" tIns="43180" rIns="0" bIns="0" rtlCol="0">
            <a:spAutoFit/>
          </a:bodyPr>
          <a:lstStyle/>
          <a:p>
            <a:pPr marL="12700" marR="5080">
              <a:lnSpc>
                <a:spcPts val="1950"/>
              </a:lnSpc>
              <a:spcBef>
                <a:spcPts val="340"/>
              </a:spcBef>
            </a:pPr>
            <a:r>
              <a:rPr sz="1800" dirty="0">
                <a:solidFill>
                  <a:srgbClr val="FFFFFF"/>
                </a:solidFill>
                <a:latin typeface="Carlito"/>
                <a:cs typeface="Carlito"/>
              </a:rPr>
              <a:t>Correlation</a:t>
            </a:r>
            <a:r>
              <a:rPr sz="1800" spc="-160" dirty="0">
                <a:solidFill>
                  <a:srgbClr val="FFFFFF"/>
                </a:solidFill>
                <a:latin typeface="Carlito"/>
                <a:cs typeface="Carlito"/>
              </a:rPr>
              <a:t> </a:t>
            </a:r>
            <a:r>
              <a:rPr sz="1800" dirty="0">
                <a:solidFill>
                  <a:srgbClr val="FFFFFF"/>
                </a:solidFill>
                <a:latin typeface="Carlito"/>
                <a:cs typeface="Carlito"/>
              </a:rPr>
              <a:t>between payload</a:t>
            </a:r>
            <a:r>
              <a:rPr sz="1800" spc="-160" dirty="0">
                <a:solidFill>
                  <a:srgbClr val="FFFFFF"/>
                </a:solidFill>
                <a:latin typeface="Carlito"/>
                <a:cs typeface="Carlito"/>
              </a:rPr>
              <a:t> </a:t>
            </a:r>
            <a:r>
              <a:rPr sz="1800" dirty="0">
                <a:solidFill>
                  <a:srgbClr val="FFFFFF"/>
                </a:solidFill>
                <a:latin typeface="Carlito"/>
                <a:cs typeface="Carlito"/>
              </a:rPr>
              <a:t>mass</a:t>
            </a:r>
            <a:r>
              <a:rPr sz="1800" spc="-65" dirty="0">
                <a:solidFill>
                  <a:srgbClr val="FFFFFF"/>
                </a:solidFill>
                <a:latin typeface="Carlito"/>
                <a:cs typeface="Carlito"/>
              </a:rPr>
              <a:t> </a:t>
            </a:r>
            <a:r>
              <a:rPr sz="1800" dirty="0">
                <a:solidFill>
                  <a:srgbClr val="FFFFFF"/>
                </a:solidFill>
                <a:latin typeface="Carlito"/>
                <a:cs typeface="Carlito"/>
              </a:rPr>
              <a:t>for</a:t>
            </a:r>
            <a:r>
              <a:rPr sz="1800" spc="15" dirty="0">
                <a:solidFill>
                  <a:srgbClr val="FFFFFF"/>
                </a:solidFill>
                <a:latin typeface="Carlito"/>
                <a:cs typeface="Carlito"/>
              </a:rPr>
              <a:t> </a:t>
            </a:r>
            <a:r>
              <a:rPr sz="1800" spc="-10" dirty="0">
                <a:solidFill>
                  <a:srgbClr val="FFFFFF"/>
                </a:solidFill>
                <a:latin typeface="Carlito"/>
                <a:cs typeface="Carlito"/>
              </a:rPr>
              <a:t>different</a:t>
            </a:r>
            <a:r>
              <a:rPr sz="1800" spc="-35" dirty="0">
                <a:solidFill>
                  <a:srgbClr val="FFFFFF"/>
                </a:solidFill>
                <a:latin typeface="Carlito"/>
                <a:cs typeface="Carlito"/>
              </a:rPr>
              <a:t> </a:t>
            </a:r>
            <a:r>
              <a:rPr sz="1800" dirty="0">
                <a:solidFill>
                  <a:srgbClr val="FFFFFF"/>
                </a:solidFill>
                <a:latin typeface="Carlito"/>
                <a:cs typeface="Carlito"/>
              </a:rPr>
              <a:t>Booster</a:t>
            </a:r>
            <a:r>
              <a:rPr sz="1800" spc="-65" dirty="0">
                <a:solidFill>
                  <a:srgbClr val="FFFFFF"/>
                </a:solidFill>
                <a:latin typeface="Carlito"/>
                <a:cs typeface="Carlito"/>
              </a:rPr>
              <a:t> </a:t>
            </a:r>
            <a:r>
              <a:rPr sz="1800" spc="-10" dirty="0">
                <a:solidFill>
                  <a:srgbClr val="FFFFFF"/>
                </a:solidFill>
                <a:latin typeface="Carlito"/>
                <a:cs typeface="Carlito"/>
              </a:rPr>
              <a:t>Version </a:t>
            </a:r>
            <a:r>
              <a:rPr sz="1800" dirty="0">
                <a:solidFill>
                  <a:srgbClr val="FFFFFF"/>
                </a:solidFill>
                <a:latin typeface="Carlito"/>
                <a:cs typeface="Carlito"/>
              </a:rPr>
              <a:t>and</a:t>
            </a:r>
            <a:r>
              <a:rPr sz="1800" spc="-100" dirty="0">
                <a:solidFill>
                  <a:srgbClr val="FFFFFF"/>
                </a:solidFill>
                <a:latin typeface="Carlito"/>
                <a:cs typeface="Carlito"/>
              </a:rPr>
              <a:t> </a:t>
            </a:r>
            <a:r>
              <a:rPr sz="1800" dirty="0">
                <a:solidFill>
                  <a:srgbClr val="FFFFFF"/>
                </a:solidFill>
                <a:latin typeface="Carlito"/>
                <a:cs typeface="Carlito"/>
              </a:rPr>
              <a:t>successful</a:t>
            </a:r>
            <a:r>
              <a:rPr sz="1800" spc="50" dirty="0">
                <a:solidFill>
                  <a:srgbClr val="FFFFFF"/>
                </a:solidFill>
                <a:latin typeface="Carlito"/>
                <a:cs typeface="Carlito"/>
              </a:rPr>
              <a:t> </a:t>
            </a:r>
            <a:r>
              <a:rPr sz="1800" dirty="0">
                <a:solidFill>
                  <a:srgbClr val="FFFFFF"/>
                </a:solidFill>
                <a:latin typeface="Carlito"/>
                <a:cs typeface="Carlito"/>
              </a:rPr>
              <a:t>launch</a:t>
            </a:r>
            <a:r>
              <a:rPr sz="1800" spc="-95" dirty="0">
                <a:solidFill>
                  <a:srgbClr val="FFFFFF"/>
                </a:solidFill>
                <a:latin typeface="Carlito"/>
                <a:cs typeface="Carlito"/>
              </a:rPr>
              <a:t> </a:t>
            </a:r>
            <a:r>
              <a:rPr sz="1800" spc="-10" dirty="0">
                <a:solidFill>
                  <a:srgbClr val="FFFFFF"/>
                </a:solidFill>
                <a:latin typeface="Carlito"/>
                <a:cs typeface="Carlito"/>
              </a:rPr>
              <a:t>outcome</a:t>
            </a:r>
            <a:endParaRPr sz="1800">
              <a:latin typeface="Carlito"/>
              <a:cs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8128" y="228600"/>
            <a:ext cx="4460875" cy="6022340"/>
          </a:xfrm>
          <a:custGeom>
            <a:avLst/>
            <a:gdLst/>
            <a:ahLst/>
            <a:cxnLst/>
            <a:rect l="l" t="t" r="r" b="b"/>
            <a:pathLst>
              <a:path w="4460875" h="6022340">
                <a:moveTo>
                  <a:pt x="4397375" y="63182"/>
                </a:moveTo>
                <a:lnTo>
                  <a:pt x="63500" y="63182"/>
                </a:lnTo>
                <a:lnTo>
                  <a:pt x="63500" y="5959157"/>
                </a:lnTo>
                <a:lnTo>
                  <a:pt x="4397375" y="5959157"/>
                </a:lnTo>
                <a:lnTo>
                  <a:pt x="4397375" y="63182"/>
                </a:lnTo>
                <a:close/>
              </a:path>
              <a:path w="4460875" h="6022340">
                <a:moveTo>
                  <a:pt x="4460811" y="0"/>
                </a:moveTo>
                <a:lnTo>
                  <a:pt x="4435411" y="0"/>
                </a:lnTo>
                <a:lnTo>
                  <a:pt x="4435411" y="25400"/>
                </a:lnTo>
                <a:lnTo>
                  <a:pt x="4435411" y="5996940"/>
                </a:lnTo>
                <a:lnTo>
                  <a:pt x="25400" y="5996940"/>
                </a:lnTo>
                <a:lnTo>
                  <a:pt x="25400" y="25400"/>
                </a:lnTo>
                <a:lnTo>
                  <a:pt x="4435411" y="25400"/>
                </a:lnTo>
                <a:lnTo>
                  <a:pt x="4435411" y="0"/>
                </a:lnTo>
                <a:lnTo>
                  <a:pt x="0" y="0"/>
                </a:lnTo>
                <a:lnTo>
                  <a:pt x="0" y="25400"/>
                </a:lnTo>
                <a:lnTo>
                  <a:pt x="0" y="5996940"/>
                </a:lnTo>
                <a:lnTo>
                  <a:pt x="0" y="6022340"/>
                </a:lnTo>
                <a:lnTo>
                  <a:pt x="4460811" y="6022340"/>
                </a:lnTo>
                <a:lnTo>
                  <a:pt x="4460811" y="5997257"/>
                </a:lnTo>
                <a:lnTo>
                  <a:pt x="4460811" y="5996940"/>
                </a:lnTo>
                <a:lnTo>
                  <a:pt x="4460811" y="25400"/>
                </a:lnTo>
                <a:lnTo>
                  <a:pt x="4460811" y="25146"/>
                </a:lnTo>
                <a:lnTo>
                  <a:pt x="4460811" y="0"/>
                </a:lnTo>
                <a:close/>
              </a:path>
            </a:pathLst>
          </a:custGeom>
          <a:solidFill>
            <a:srgbClr val="404040"/>
          </a:solidFill>
        </p:spPr>
        <p:txBody>
          <a:bodyPr wrap="square" lIns="0" tIns="0" rIns="0" bIns="0" rtlCol="0"/>
          <a:lstStyle/>
          <a:p>
            <a:endParaRPr/>
          </a:p>
        </p:txBody>
      </p:sp>
      <p:sp>
        <p:nvSpPr>
          <p:cNvPr id="3" name="object 3"/>
          <p:cNvSpPr txBox="1">
            <a:spLocks noGrp="1"/>
          </p:cNvSpPr>
          <p:nvPr>
            <p:ph type="title"/>
          </p:nvPr>
        </p:nvSpPr>
        <p:spPr>
          <a:xfrm>
            <a:off x="673734" y="721613"/>
            <a:ext cx="3408045" cy="1071245"/>
          </a:xfrm>
          <a:prstGeom prst="rect">
            <a:avLst/>
          </a:prstGeom>
        </p:spPr>
        <p:txBody>
          <a:bodyPr vert="horz" wrap="square" lIns="0" tIns="73025" rIns="0" bIns="0" rtlCol="0">
            <a:spAutoFit/>
          </a:bodyPr>
          <a:lstStyle/>
          <a:p>
            <a:pPr marL="12700" marR="5080">
              <a:lnSpc>
                <a:spcPts val="3910"/>
              </a:lnSpc>
              <a:spcBef>
                <a:spcPts val="575"/>
              </a:spcBef>
            </a:pPr>
            <a:r>
              <a:rPr sz="3600" spc="-30" dirty="0">
                <a:solidFill>
                  <a:srgbClr val="FFFFFF"/>
                </a:solidFill>
                <a:latin typeface="Carlito"/>
                <a:cs typeface="Carlito"/>
              </a:rPr>
              <a:t>Predictive</a:t>
            </a:r>
            <a:r>
              <a:rPr sz="3600" spc="-140" dirty="0">
                <a:solidFill>
                  <a:srgbClr val="FFFFFF"/>
                </a:solidFill>
                <a:latin typeface="Carlito"/>
                <a:cs typeface="Carlito"/>
              </a:rPr>
              <a:t> </a:t>
            </a:r>
            <a:r>
              <a:rPr sz="3600" spc="-25" dirty="0">
                <a:solidFill>
                  <a:srgbClr val="FFFFFF"/>
                </a:solidFill>
                <a:latin typeface="Carlito"/>
                <a:cs typeface="Carlito"/>
              </a:rPr>
              <a:t>Analysis </a:t>
            </a:r>
            <a:r>
              <a:rPr sz="3600" spc="-10" dirty="0">
                <a:solidFill>
                  <a:srgbClr val="FFFFFF"/>
                </a:solidFill>
                <a:latin typeface="Carlito"/>
                <a:cs typeface="Carlito"/>
              </a:rPr>
              <a:t>(Classification)</a:t>
            </a:r>
            <a:endParaRPr sz="3600">
              <a:latin typeface="Carlito"/>
              <a:cs typeface="Carlito"/>
            </a:endParaRPr>
          </a:p>
        </p:txBody>
      </p:sp>
      <p:sp>
        <p:nvSpPr>
          <p:cNvPr id="4" name="object 4"/>
          <p:cNvSpPr/>
          <p:nvPr/>
        </p:nvSpPr>
        <p:spPr>
          <a:xfrm>
            <a:off x="704850" y="2047875"/>
            <a:ext cx="3685540" cy="0"/>
          </a:xfrm>
          <a:custGeom>
            <a:avLst/>
            <a:gdLst/>
            <a:ahLst/>
            <a:cxnLst/>
            <a:rect l="l" t="t" r="r" b="b"/>
            <a:pathLst>
              <a:path w="3685540">
                <a:moveTo>
                  <a:pt x="0" y="0"/>
                </a:moveTo>
                <a:lnTo>
                  <a:pt x="3685032" y="0"/>
                </a:lnTo>
              </a:path>
            </a:pathLst>
          </a:custGeom>
          <a:ln w="22225">
            <a:solidFill>
              <a:srgbClr val="E7E6E6"/>
            </a:solidFill>
          </a:ln>
        </p:spPr>
        <p:txBody>
          <a:bodyPr wrap="square" lIns="0" tIns="0" rIns="0" bIns="0" rtlCol="0"/>
          <a:lstStyle/>
          <a:p>
            <a:endParaRPr/>
          </a:p>
        </p:txBody>
      </p:sp>
      <p:sp>
        <p:nvSpPr>
          <p:cNvPr id="5" name="object 5"/>
          <p:cNvSpPr txBox="1"/>
          <p:nvPr/>
        </p:nvSpPr>
        <p:spPr>
          <a:xfrm>
            <a:off x="672782" y="2110041"/>
            <a:ext cx="3670300" cy="3627120"/>
          </a:xfrm>
          <a:prstGeom prst="rect">
            <a:avLst/>
          </a:prstGeom>
        </p:spPr>
        <p:txBody>
          <a:bodyPr vert="horz" wrap="square" lIns="0" tIns="41275" rIns="0" bIns="0" rtlCol="0">
            <a:spAutoFit/>
          </a:bodyPr>
          <a:lstStyle/>
          <a:p>
            <a:pPr marL="241300" marR="113664" indent="-229235">
              <a:lnSpc>
                <a:spcPct val="90200"/>
              </a:lnSpc>
              <a:spcBef>
                <a:spcPts val="325"/>
              </a:spcBef>
              <a:buFont typeface="Arial"/>
              <a:buChar char="•"/>
              <a:tabLst>
                <a:tab pos="241300" algn="l"/>
              </a:tabLst>
            </a:pP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KNN,</a:t>
            </a:r>
            <a:r>
              <a:rPr sz="1700" spc="1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SVM,</a:t>
            </a:r>
            <a:r>
              <a:rPr sz="1700" spc="-8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DecisionTree,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LogisticRegression</a:t>
            </a:r>
            <a:r>
              <a:rPr sz="1700" spc="-15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models</a:t>
            </a:r>
            <a:r>
              <a:rPr sz="17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with</a:t>
            </a:r>
            <a:r>
              <a:rPr sz="1700" spc="-4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tuned hyperparameters</a:t>
            </a:r>
            <a:r>
              <a:rPr sz="1700" spc="-12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by</a:t>
            </a:r>
            <a:r>
              <a:rPr sz="1700" spc="4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GridSearchCV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were</a:t>
            </a:r>
            <a:r>
              <a:rPr sz="1700" spc="-3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built</a:t>
            </a:r>
            <a:r>
              <a:rPr sz="1700" spc="3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and</a:t>
            </a:r>
            <a:r>
              <a:rPr sz="1700" spc="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evaluated</a:t>
            </a:r>
            <a:r>
              <a:rPr sz="1700" spc="-7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by</a:t>
            </a:r>
            <a:r>
              <a:rPr sz="17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10-</a:t>
            </a:r>
            <a:r>
              <a:rPr sz="1700" spc="-20" dirty="0">
                <a:solidFill>
                  <a:srgbClr val="FFFFFF"/>
                </a:solidFill>
                <a:latin typeface="Calibri" panose="020F0502020204030204" pitchFamily="34" charset="0"/>
                <a:ea typeface="Calibri" panose="020F0502020204030204" pitchFamily="34" charset="0"/>
                <a:cs typeface="Calibri" panose="020F0502020204030204" pitchFamily="34" charset="0"/>
              </a:rPr>
              <a:t>fold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Cross</a:t>
            </a:r>
            <a:r>
              <a:rPr sz="1700" spc="-6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Validation.</a:t>
            </a:r>
            <a:endParaRPr sz="1700" dirty="0">
              <a:latin typeface="Calibri" panose="020F0502020204030204" pitchFamily="34" charset="0"/>
              <a:ea typeface="Calibri" panose="020F0502020204030204" pitchFamily="34" charset="0"/>
              <a:cs typeface="Calibri" panose="020F0502020204030204" pitchFamily="34" charset="0"/>
            </a:endParaRPr>
          </a:p>
          <a:p>
            <a:pPr marL="241300" marR="421005" indent="-229235">
              <a:lnSpc>
                <a:spcPct val="90200"/>
              </a:lnSpc>
              <a:spcBef>
                <a:spcPts val="1465"/>
              </a:spcBef>
              <a:buFont typeface="Arial"/>
              <a:buChar char="•"/>
              <a:tabLst>
                <a:tab pos="241300" algn="l"/>
              </a:tabLst>
            </a:pP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The</a:t>
            </a:r>
            <a:r>
              <a:rPr sz="17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highest</a:t>
            </a:r>
            <a:r>
              <a:rPr sz="1700" spc="3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predictive</a:t>
            </a:r>
            <a:r>
              <a:rPr sz="1700" spc="-1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outcome</a:t>
            </a:r>
            <a:r>
              <a:rPr sz="1700" spc="-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25" dirty="0">
                <a:solidFill>
                  <a:srgbClr val="FFFFFF"/>
                </a:solidFill>
                <a:latin typeface="Calibri" panose="020F0502020204030204" pitchFamily="34" charset="0"/>
                <a:ea typeface="Calibri" panose="020F0502020204030204" pitchFamily="34" charset="0"/>
                <a:cs typeface="Calibri" panose="020F0502020204030204" pitchFamily="34" charset="0"/>
              </a:rPr>
              <a:t>of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83.3%</a:t>
            </a:r>
            <a:r>
              <a:rPr sz="1700" spc="-16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have</a:t>
            </a:r>
            <a:r>
              <a:rPr sz="1700" spc="2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KNN,</a:t>
            </a:r>
            <a:r>
              <a:rPr sz="1700" spc="-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SVM</a:t>
            </a:r>
            <a:r>
              <a:rPr sz="1700" spc="25"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25" dirty="0">
                <a:solidFill>
                  <a:srgbClr val="FFFFFF"/>
                </a:solidFill>
                <a:latin typeface="Calibri" panose="020F0502020204030204" pitchFamily="34" charset="0"/>
                <a:ea typeface="Calibri" panose="020F0502020204030204" pitchFamily="34" charset="0"/>
                <a:cs typeface="Calibri" panose="020F0502020204030204" pitchFamily="34" charset="0"/>
              </a:rPr>
              <a:t>and </a:t>
            </a:r>
            <a:r>
              <a:rPr sz="1700" dirty="0">
                <a:solidFill>
                  <a:srgbClr val="FFFFFF"/>
                </a:solidFill>
                <a:latin typeface="Calibri" panose="020F0502020204030204" pitchFamily="34" charset="0"/>
                <a:ea typeface="Calibri" panose="020F0502020204030204" pitchFamily="34" charset="0"/>
                <a:cs typeface="Calibri" panose="020F0502020204030204" pitchFamily="34" charset="0"/>
              </a:rPr>
              <a:t>LogisticRegression</a:t>
            </a:r>
            <a:r>
              <a:rPr sz="1700" spc="22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sz="1700" spc="-10" dirty="0">
                <a:solidFill>
                  <a:srgbClr val="FFFFFF"/>
                </a:solidFill>
                <a:latin typeface="Calibri" panose="020F0502020204030204" pitchFamily="34" charset="0"/>
                <a:ea typeface="Calibri" panose="020F0502020204030204" pitchFamily="34" charset="0"/>
                <a:cs typeface="Calibri" panose="020F0502020204030204" pitchFamily="34" charset="0"/>
              </a:rPr>
              <a:t>algoriths</a:t>
            </a:r>
            <a:endParaRPr sz="1700" dirty="0">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sz="1700" dirty="0">
              <a:latin typeface="Carlito"/>
              <a:cs typeface="Carlito"/>
            </a:endParaRPr>
          </a:p>
          <a:p>
            <a:pPr>
              <a:lnSpc>
                <a:spcPct val="100000"/>
              </a:lnSpc>
              <a:spcBef>
                <a:spcPts val="480"/>
              </a:spcBef>
            </a:pPr>
            <a:endParaRPr sz="1700" dirty="0">
              <a:latin typeface="Carlito"/>
              <a:cs typeface="Carlito"/>
            </a:endParaRPr>
          </a:p>
          <a:p>
            <a:pPr marL="12700" marR="5080" algn="just">
              <a:lnSpc>
                <a:spcPct val="89600"/>
              </a:lnSpc>
            </a:pPr>
            <a:r>
              <a:rPr lang="en-US" sz="1700" u="heavy" spc="-10" dirty="0" smtClean="0">
                <a:solidFill>
                  <a:srgbClr val="00B0F0"/>
                </a:solidFill>
                <a:uFill>
                  <a:solidFill>
                    <a:srgbClr val="FFFFFF"/>
                  </a:solidFill>
                </a:uFill>
                <a:latin typeface="Carlito"/>
                <a:cs typeface="Carlito"/>
              </a:rPr>
              <a:t>https://github.com/kamarajrangaswamy/DS_Capstone_Coursera-Project/blob/main/SpaceX_Machine_Learning_Prediction.ipynb</a:t>
            </a:r>
            <a:endParaRPr sz="1700" dirty="0">
              <a:solidFill>
                <a:srgbClr val="00B0F0"/>
              </a:solidFill>
              <a:latin typeface="Carlito"/>
              <a:cs typeface="Carlito"/>
            </a:endParaRPr>
          </a:p>
        </p:txBody>
      </p:sp>
      <p:pic>
        <p:nvPicPr>
          <p:cNvPr id="6" name="object 6"/>
          <p:cNvPicPr/>
          <p:nvPr/>
        </p:nvPicPr>
        <p:blipFill>
          <a:blip r:embed="rId2" cstate="print"/>
          <a:stretch>
            <a:fillRect/>
          </a:stretch>
        </p:blipFill>
        <p:spPr>
          <a:xfrm>
            <a:off x="5114925" y="798064"/>
            <a:ext cx="6591300" cy="5115169"/>
          </a:xfrm>
          <a:prstGeom prst="rect">
            <a:avLst/>
          </a:prstGeom>
        </p:spPr>
      </p:pic>
      <p:sp>
        <p:nvSpPr>
          <p:cNvPr id="7" name="object 7"/>
          <p:cNvSpPr txBox="1"/>
          <p:nvPr/>
        </p:nvSpPr>
        <p:spPr>
          <a:xfrm>
            <a:off x="11107801" y="6434454"/>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88888"/>
                </a:solidFill>
                <a:latin typeface="Carlito"/>
                <a:cs typeface="Carlito"/>
              </a:rPr>
              <a:t>18</a:t>
            </a:r>
            <a:endParaRPr sz="12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E3E3E"/>
          </a:solidFill>
        </p:spPr>
        <p:txBody>
          <a:bodyPr wrap="square" lIns="0" tIns="0" rIns="0" bIns="0" rtlCol="0"/>
          <a:lstStyle/>
          <a:p>
            <a:endParaRPr/>
          </a:p>
        </p:txBody>
      </p:sp>
      <p:sp>
        <p:nvSpPr>
          <p:cNvPr id="3" name="object 3"/>
          <p:cNvSpPr txBox="1">
            <a:spLocks noGrp="1"/>
          </p:cNvSpPr>
          <p:nvPr>
            <p:ph type="title"/>
          </p:nvPr>
        </p:nvSpPr>
        <p:spPr>
          <a:xfrm>
            <a:off x="966469" y="1383347"/>
            <a:ext cx="1986914" cy="849630"/>
          </a:xfrm>
          <a:prstGeom prst="rect">
            <a:avLst/>
          </a:prstGeom>
        </p:spPr>
        <p:txBody>
          <a:bodyPr vert="horz" wrap="square" lIns="0" tIns="13335" rIns="0" bIns="0" rtlCol="0">
            <a:spAutoFit/>
          </a:bodyPr>
          <a:lstStyle/>
          <a:p>
            <a:pPr marL="12700">
              <a:lnSpc>
                <a:spcPct val="100000"/>
              </a:lnSpc>
              <a:spcBef>
                <a:spcPts val="105"/>
              </a:spcBef>
            </a:pPr>
            <a:r>
              <a:rPr sz="5400" spc="-40" dirty="0">
                <a:solidFill>
                  <a:srgbClr val="FFFFFF"/>
                </a:solidFill>
                <a:latin typeface="Carlito"/>
                <a:cs typeface="Carlito"/>
              </a:rPr>
              <a:t>Results</a:t>
            </a:r>
            <a:endParaRPr sz="5400">
              <a:latin typeface="Carlito"/>
              <a:cs typeface="Carlito"/>
            </a:endParaRPr>
          </a:p>
        </p:txBody>
      </p:sp>
      <p:sp>
        <p:nvSpPr>
          <p:cNvPr id="4" name="object 4"/>
          <p:cNvSpPr txBox="1"/>
          <p:nvPr/>
        </p:nvSpPr>
        <p:spPr>
          <a:xfrm>
            <a:off x="11138281" y="366712"/>
            <a:ext cx="177800" cy="208915"/>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FFFFFF"/>
                </a:solidFill>
                <a:latin typeface="Carlito"/>
                <a:cs typeface="Carlito"/>
              </a:rPr>
              <a:t>19</a:t>
            </a:r>
            <a:endParaRPr sz="1200">
              <a:latin typeface="Carlito"/>
              <a:cs typeface="Carlito"/>
            </a:endParaRPr>
          </a:p>
        </p:txBody>
      </p:sp>
      <p:sp>
        <p:nvSpPr>
          <p:cNvPr id="5" name="object 5"/>
          <p:cNvSpPr txBox="1">
            <a:spLocks noGrp="1"/>
          </p:cNvSpPr>
          <p:nvPr>
            <p:ph type="body" idx="1"/>
          </p:nvPr>
        </p:nvSpPr>
        <p:spPr>
          <a:prstGeom prst="rect">
            <a:avLst/>
          </a:prstGeom>
        </p:spPr>
        <p:txBody>
          <a:bodyPr vert="horz" wrap="square" lIns="0" tIns="45085" rIns="0" bIns="0" rtlCol="0">
            <a:spAutoFit/>
          </a:bodyPr>
          <a:lstStyle/>
          <a:p>
            <a:pPr marL="241300" marR="438150" indent="-228600">
              <a:lnSpc>
                <a:spcPts val="2400"/>
              </a:lnSpc>
              <a:spcBef>
                <a:spcPts val="355"/>
              </a:spcBef>
              <a:buFont typeface="Arial"/>
              <a:buChar char="•"/>
              <a:tabLst>
                <a:tab pos="241300" algn="l"/>
              </a:tabLst>
            </a:pPr>
            <a:r>
              <a:rPr dirty="0"/>
              <a:t>The</a:t>
            </a:r>
            <a:r>
              <a:rPr spc="35" dirty="0"/>
              <a:t> </a:t>
            </a:r>
            <a:r>
              <a:rPr dirty="0"/>
              <a:t>most</a:t>
            </a:r>
            <a:r>
              <a:rPr spc="85" dirty="0"/>
              <a:t> </a:t>
            </a:r>
            <a:r>
              <a:rPr dirty="0"/>
              <a:t>successful</a:t>
            </a:r>
            <a:r>
              <a:rPr spc="150" dirty="0"/>
              <a:t> </a:t>
            </a:r>
            <a:r>
              <a:rPr dirty="0"/>
              <a:t>rate</a:t>
            </a:r>
            <a:r>
              <a:rPr spc="-40" dirty="0"/>
              <a:t> </a:t>
            </a:r>
            <a:r>
              <a:rPr dirty="0"/>
              <a:t>have</a:t>
            </a:r>
            <a:r>
              <a:rPr spc="-40" dirty="0"/>
              <a:t> </a:t>
            </a:r>
            <a:r>
              <a:rPr spc="-10" dirty="0"/>
              <a:t>ES-</a:t>
            </a:r>
            <a:r>
              <a:rPr dirty="0"/>
              <a:t>L1,</a:t>
            </a:r>
            <a:r>
              <a:rPr spc="50" dirty="0"/>
              <a:t> </a:t>
            </a:r>
            <a:r>
              <a:rPr dirty="0"/>
              <a:t>GEO,</a:t>
            </a:r>
            <a:r>
              <a:rPr spc="50" dirty="0"/>
              <a:t> </a:t>
            </a:r>
            <a:r>
              <a:rPr dirty="0"/>
              <a:t>HEO,</a:t>
            </a:r>
            <a:r>
              <a:rPr spc="50" dirty="0"/>
              <a:t> </a:t>
            </a:r>
            <a:r>
              <a:rPr spc="-25" dirty="0"/>
              <a:t>SSO </a:t>
            </a:r>
            <a:r>
              <a:rPr spc="-10" dirty="0"/>
              <a:t>orbits</a:t>
            </a:r>
          </a:p>
          <a:p>
            <a:pPr marL="241300" marR="5080" indent="-228600">
              <a:lnSpc>
                <a:spcPts val="2400"/>
              </a:lnSpc>
              <a:spcBef>
                <a:spcPts val="1360"/>
              </a:spcBef>
              <a:buFont typeface="Arial"/>
              <a:buChar char="•"/>
              <a:tabLst>
                <a:tab pos="241300" algn="l"/>
              </a:tabLst>
            </a:pPr>
            <a:r>
              <a:rPr dirty="0"/>
              <a:t>Since</a:t>
            </a:r>
            <a:r>
              <a:rPr spc="55" dirty="0"/>
              <a:t> </a:t>
            </a:r>
            <a:r>
              <a:rPr dirty="0"/>
              <a:t>2013</a:t>
            </a:r>
            <a:r>
              <a:rPr spc="-35" dirty="0"/>
              <a:t> </a:t>
            </a:r>
            <a:r>
              <a:rPr dirty="0"/>
              <a:t>successful</a:t>
            </a:r>
            <a:r>
              <a:rPr spc="250" dirty="0"/>
              <a:t> </a:t>
            </a:r>
            <a:r>
              <a:rPr dirty="0"/>
              <a:t>launches</a:t>
            </a:r>
            <a:r>
              <a:rPr spc="130" dirty="0"/>
              <a:t> </a:t>
            </a:r>
            <a:r>
              <a:rPr dirty="0"/>
              <a:t>rate</a:t>
            </a:r>
            <a:r>
              <a:rPr spc="-25" dirty="0"/>
              <a:t> </a:t>
            </a:r>
            <a:r>
              <a:rPr dirty="0"/>
              <a:t>increased</a:t>
            </a:r>
            <a:r>
              <a:rPr spc="145" dirty="0"/>
              <a:t> </a:t>
            </a:r>
            <a:r>
              <a:rPr dirty="0"/>
              <a:t>from</a:t>
            </a:r>
            <a:r>
              <a:rPr spc="-5" dirty="0"/>
              <a:t> </a:t>
            </a:r>
            <a:r>
              <a:rPr dirty="0"/>
              <a:t>0</a:t>
            </a:r>
            <a:r>
              <a:rPr spc="35" dirty="0"/>
              <a:t> </a:t>
            </a:r>
            <a:r>
              <a:rPr spc="-25" dirty="0"/>
              <a:t>to </a:t>
            </a:r>
            <a:r>
              <a:rPr dirty="0"/>
              <a:t>almost</a:t>
            </a:r>
            <a:r>
              <a:rPr spc="125" dirty="0"/>
              <a:t> </a:t>
            </a:r>
            <a:r>
              <a:rPr dirty="0"/>
              <a:t>80-</a:t>
            </a:r>
            <a:r>
              <a:rPr spc="-25" dirty="0"/>
              <a:t>90%</a:t>
            </a:r>
          </a:p>
          <a:p>
            <a:pPr marL="241300" marR="11430" indent="-228600">
              <a:lnSpc>
                <a:spcPts val="2400"/>
              </a:lnSpc>
              <a:spcBef>
                <a:spcPts val="1360"/>
              </a:spcBef>
              <a:buFont typeface="Arial"/>
              <a:buChar char="•"/>
              <a:tabLst>
                <a:tab pos="241300" algn="l"/>
              </a:tabLst>
            </a:pPr>
            <a:r>
              <a:rPr dirty="0"/>
              <a:t>For</a:t>
            </a:r>
            <a:r>
              <a:rPr spc="-5" dirty="0"/>
              <a:t> </a:t>
            </a:r>
            <a:r>
              <a:rPr dirty="0"/>
              <a:t>Booster</a:t>
            </a:r>
            <a:r>
              <a:rPr spc="140" dirty="0"/>
              <a:t> </a:t>
            </a:r>
            <a:r>
              <a:rPr dirty="0"/>
              <a:t>Version</a:t>
            </a:r>
            <a:r>
              <a:rPr spc="60" dirty="0"/>
              <a:t> </a:t>
            </a:r>
            <a:r>
              <a:rPr dirty="0"/>
              <a:t>FT</a:t>
            </a:r>
            <a:r>
              <a:rPr spc="-5" dirty="0"/>
              <a:t> </a:t>
            </a:r>
            <a:r>
              <a:rPr dirty="0"/>
              <a:t>the</a:t>
            </a:r>
            <a:r>
              <a:rPr spc="50" dirty="0"/>
              <a:t> </a:t>
            </a:r>
            <a:r>
              <a:rPr dirty="0"/>
              <a:t>optimal</a:t>
            </a:r>
            <a:r>
              <a:rPr spc="25" dirty="0"/>
              <a:t> </a:t>
            </a:r>
            <a:r>
              <a:rPr dirty="0"/>
              <a:t>payload</a:t>
            </a:r>
            <a:r>
              <a:rPr spc="65" dirty="0"/>
              <a:t> </a:t>
            </a:r>
            <a:r>
              <a:rPr dirty="0"/>
              <a:t>mass</a:t>
            </a:r>
            <a:r>
              <a:rPr spc="50" dirty="0"/>
              <a:t> </a:t>
            </a:r>
            <a:r>
              <a:rPr spc="-10" dirty="0"/>
              <a:t>seems </a:t>
            </a:r>
            <a:r>
              <a:rPr dirty="0"/>
              <a:t>to</a:t>
            </a:r>
            <a:r>
              <a:rPr spc="20" dirty="0"/>
              <a:t> </a:t>
            </a:r>
            <a:r>
              <a:rPr dirty="0"/>
              <a:t>be</a:t>
            </a:r>
            <a:r>
              <a:rPr spc="10" dirty="0"/>
              <a:t> </a:t>
            </a:r>
            <a:r>
              <a:rPr dirty="0"/>
              <a:t>roughly</a:t>
            </a:r>
            <a:r>
              <a:rPr spc="120" dirty="0"/>
              <a:t> </a:t>
            </a:r>
            <a:r>
              <a:rPr dirty="0"/>
              <a:t>between</a:t>
            </a:r>
            <a:r>
              <a:rPr spc="105" dirty="0"/>
              <a:t> </a:t>
            </a:r>
            <a:r>
              <a:rPr dirty="0"/>
              <a:t>2000</a:t>
            </a:r>
            <a:r>
              <a:rPr spc="-10" dirty="0"/>
              <a:t> </a:t>
            </a:r>
            <a:r>
              <a:rPr dirty="0"/>
              <a:t>and</a:t>
            </a:r>
            <a:r>
              <a:rPr spc="110" dirty="0"/>
              <a:t> </a:t>
            </a:r>
            <a:r>
              <a:rPr spc="-20" dirty="0"/>
              <a:t>4000</a:t>
            </a:r>
          </a:p>
          <a:p>
            <a:pPr marL="240665" indent="-227965">
              <a:lnSpc>
                <a:spcPts val="2490"/>
              </a:lnSpc>
              <a:spcBef>
                <a:spcPts val="1125"/>
              </a:spcBef>
              <a:buFont typeface="Arial"/>
              <a:buChar char="•"/>
              <a:tabLst>
                <a:tab pos="240665" algn="l"/>
              </a:tabLst>
            </a:pPr>
            <a:r>
              <a:rPr dirty="0"/>
              <a:t>The</a:t>
            </a:r>
            <a:r>
              <a:rPr spc="50" dirty="0"/>
              <a:t> </a:t>
            </a:r>
            <a:r>
              <a:rPr dirty="0"/>
              <a:t>highest</a:t>
            </a:r>
            <a:r>
              <a:rPr spc="100" dirty="0"/>
              <a:t> </a:t>
            </a:r>
            <a:r>
              <a:rPr dirty="0"/>
              <a:t>rate</a:t>
            </a:r>
            <a:r>
              <a:rPr spc="-30" dirty="0"/>
              <a:t> </a:t>
            </a:r>
            <a:r>
              <a:rPr dirty="0"/>
              <a:t>of</a:t>
            </a:r>
            <a:r>
              <a:rPr spc="15" dirty="0"/>
              <a:t> </a:t>
            </a:r>
            <a:r>
              <a:rPr dirty="0"/>
              <a:t>successful</a:t>
            </a:r>
            <a:r>
              <a:rPr spc="170" dirty="0"/>
              <a:t> </a:t>
            </a:r>
            <a:r>
              <a:rPr dirty="0"/>
              <a:t>launches</a:t>
            </a:r>
            <a:r>
              <a:rPr spc="130" dirty="0"/>
              <a:t> </a:t>
            </a:r>
            <a:r>
              <a:rPr dirty="0"/>
              <a:t>has</a:t>
            </a:r>
            <a:r>
              <a:rPr spc="55" dirty="0"/>
              <a:t> </a:t>
            </a:r>
            <a:r>
              <a:rPr dirty="0"/>
              <a:t>KSC</a:t>
            </a:r>
            <a:r>
              <a:rPr spc="-30" dirty="0"/>
              <a:t> </a:t>
            </a:r>
            <a:r>
              <a:rPr dirty="0"/>
              <a:t>LC</a:t>
            </a:r>
            <a:r>
              <a:rPr spc="50" dirty="0"/>
              <a:t> </a:t>
            </a:r>
            <a:r>
              <a:rPr spc="-25" dirty="0"/>
              <a:t>38A</a:t>
            </a:r>
          </a:p>
          <a:p>
            <a:pPr marL="241300">
              <a:lnSpc>
                <a:spcPts val="2490"/>
              </a:lnSpc>
            </a:pPr>
            <a:r>
              <a:rPr spc="-20" dirty="0"/>
              <a:t>site</a:t>
            </a:r>
          </a:p>
          <a:p>
            <a:pPr marL="240665" indent="-227965">
              <a:lnSpc>
                <a:spcPts val="2495"/>
              </a:lnSpc>
              <a:spcBef>
                <a:spcPts val="1175"/>
              </a:spcBef>
              <a:buFont typeface="Arial"/>
              <a:buChar char="•"/>
              <a:tabLst>
                <a:tab pos="240665" algn="l"/>
              </a:tabLst>
            </a:pPr>
            <a:r>
              <a:rPr dirty="0"/>
              <a:t>KNeighbourClassifier,</a:t>
            </a:r>
            <a:r>
              <a:rPr spc="220" dirty="0"/>
              <a:t> </a:t>
            </a:r>
            <a:r>
              <a:rPr dirty="0"/>
              <a:t>LogisticRegression</a:t>
            </a:r>
            <a:r>
              <a:rPr spc="175" dirty="0"/>
              <a:t> </a:t>
            </a:r>
            <a:r>
              <a:rPr dirty="0"/>
              <a:t>and</a:t>
            </a:r>
            <a:r>
              <a:rPr spc="-45" dirty="0"/>
              <a:t> </a:t>
            </a:r>
            <a:r>
              <a:rPr spc="-25" dirty="0"/>
              <a:t>SVM</a:t>
            </a:r>
          </a:p>
          <a:p>
            <a:pPr marL="241300">
              <a:lnSpc>
                <a:spcPts val="2495"/>
              </a:lnSpc>
            </a:pPr>
            <a:r>
              <a:rPr dirty="0"/>
              <a:t>performed</a:t>
            </a:r>
            <a:r>
              <a:rPr spc="204" dirty="0"/>
              <a:t> </a:t>
            </a:r>
            <a:r>
              <a:rPr dirty="0"/>
              <a:t>the</a:t>
            </a:r>
            <a:r>
              <a:rPr spc="55" dirty="0"/>
              <a:t> </a:t>
            </a:r>
            <a:r>
              <a:rPr dirty="0"/>
              <a:t>best</a:t>
            </a:r>
            <a:r>
              <a:rPr spc="100" dirty="0"/>
              <a:t> </a:t>
            </a:r>
            <a:r>
              <a:rPr dirty="0"/>
              <a:t>on</a:t>
            </a:r>
            <a:r>
              <a:rPr spc="-5" dirty="0"/>
              <a:t> </a:t>
            </a:r>
            <a:r>
              <a:rPr dirty="0"/>
              <a:t>test</a:t>
            </a:r>
            <a:r>
              <a:rPr spc="30" dirty="0"/>
              <a:t> </a:t>
            </a:r>
            <a:r>
              <a:rPr dirty="0"/>
              <a:t>dataset</a:t>
            </a:r>
            <a:r>
              <a:rPr spc="25" dirty="0"/>
              <a:t> </a:t>
            </a:r>
            <a:r>
              <a:rPr dirty="0"/>
              <a:t>(83.3%</a:t>
            </a:r>
            <a:r>
              <a:rPr spc="-45" dirty="0"/>
              <a:t> </a:t>
            </a:r>
            <a:r>
              <a:rPr spc="-10" dirty="0"/>
              <a:t>accuracy)</a:t>
            </a:r>
          </a:p>
        </p:txBody>
      </p:sp>
      <p:grpSp>
        <p:nvGrpSpPr>
          <p:cNvPr id="6" name="object 6"/>
          <p:cNvGrpSpPr/>
          <p:nvPr/>
        </p:nvGrpSpPr>
        <p:grpSpPr>
          <a:xfrm>
            <a:off x="10629963" y="9588"/>
            <a:ext cx="1543050" cy="561975"/>
            <a:chOff x="10629963" y="9588"/>
            <a:chExt cx="1543050" cy="561975"/>
          </a:xfrm>
        </p:grpSpPr>
        <p:sp>
          <p:nvSpPr>
            <p:cNvPr id="7" name="object 7"/>
            <p:cNvSpPr/>
            <p:nvPr/>
          </p:nvSpPr>
          <p:spPr>
            <a:xfrm>
              <a:off x="10634726" y="14350"/>
              <a:ext cx="1533525" cy="552450"/>
            </a:xfrm>
            <a:custGeom>
              <a:avLst/>
              <a:gdLst/>
              <a:ahLst/>
              <a:cxnLst/>
              <a:rect l="l" t="t" r="r" b="b"/>
              <a:pathLst>
                <a:path w="1533525" h="552450">
                  <a:moveTo>
                    <a:pt x="1533525" y="552450"/>
                  </a:moveTo>
                  <a:lnTo>
                    <a:pt x="1488493" y="529216"/>
                  </a:lnTo>
                  <a:lnTo>
                    <a:pt x="1443068" y="506447"/>
                  </a:lnTo>
                  <a:lnTo>
                    <a:pt x="1397268" y="484132"/>
                  </a:lnTo>
                  <a:lnTo>
                    <a:pt x="1351116" y="462266"/>
                  </a:lnTo>
                  <a:lnTo>
                    <a:pt x="1304632" y="440839"/>
                  </a:lnTo>
                  <a:lnTo>
                    <a:pt x="1257837" y="419844"/>
                  </a:lnTo>
                  <a:lnTo>
                    <a:pt x="1210751" y="399273"/>
                  </a:lnTo>
                  <a:lnTo>
                    <a:pt x="1163395" y="379118"/>
                  </a:lnTo>
                  <a:lnTo>
                    <a:pt x="1115790" y="359372"/>
                  </a:lnTo>
                  <a:lnTo>
                    <a:pt x="1067958" y="340027"/>
                  </a:lnTo>
                  <a:lnTo>
                    <a:pt x="1019918" y="321075"/>
                  </a:lnTo>
                  <a:lnTo>
                    <a:pt x="971691" y="302508"/>
                  </a:lnTo>
                  <a:lnTo>
                    <a:pt x="923299" y="284318"/>
                  </a:lnTo>
                  <a:lnTo>
                    <a:pt x="874761" y="266497"/>
                  </a:lnTo>
                  <a:lnTo>
                    <a:pt x="826100" y="249038"/>
                  </a:lnTo>
                  <a:lnTo>
                    <a:pt x="777335" y="231933"/>
                  </a:lnTo>
                  <a:lnTo>
                    <a:pt x="728487" y="215174"/>
                  </a:lnTo>
                  <a:lnTo>
                    <a:pt x="679578" y="198754"/>
                  </a:lnTo>
                  <a:lnTo>
                    <a:pt x="630628" y="182663"/>
                  </a:lnTo>
                  <a:lnTo>
                    <a:pt x="581657" y="166895"/>
                  </a:lnTo>
                  <a:lnTo>
                    <a:pt x="532687" y="151442"/>
                  </a:lnTo>
                  <a:lnTo>
                    <a:pt x="483738" y="136296"/>
                  </a:lnTo>
                  <a:lnTo>
                    <a:pt x="434832" y="121449"/>
                  </a:lnTo>
                  <a:lnTo>
                    <a:pt x="385988" y="106894"/>
                  </a:lnTo>
                  <a:lnTo>
                    <a:pt x="337228" y="92622"/>
                  </a:lnTo>
                  <a:lnTo>
                    <a:pt x="288573" y="78625"/>
                  </a:lnTo>
                  <a:lnTo>
                    <a:pt x="240043" y="64897"/>
                  </a:lnTo>
                  <a:lnTo>
                    <a:pt x="191659" y="51429"/>
                  </a:lnTo>
                  <a:lnTo>
                    <a:pt x="143442" y="38212"/>
                  </a:lnTo>
                  <a:lnTo>
                    <a:pt x="95412" y="25241"/>
                  </a:lnTo>
                  <a:lnTo>
                    <a:pt x="47591" y="12506"/>
                  </a:lnTo>
                  <a:lnTo>
                    <a:pt x="0" y="0"/>
                  </a:lnTo>
                </a:path>
              </a:pathLst>
            </a:custGeom>
            <a:ln w="9525">
              <a:solidFill>
                <a:srgbClr val="FFFFFF"/>
              </a:solidFill>
            </a:ln>
          </p:spPr>
          <p:txBody>
            <a:bodyPr wrap="square" lIns="0" tIns="0" rIns="0" bIns="0" rtlCol="0"/>
            <a:lstStyle/>
            <a:p>
              <a:endParaRPr/>
            </a:p>
          </p:txBody>
        </p:sp>
        <p:sp>
          <p:nvSpPr>
            <p:cNvPr id="8" name="object 8"/>
            <p:cNvSpPr/>
            <p:nvPr/>
          </p:nvSpPr>
          <p:spPr>
            <a:xfrm>
              <a:off x="11206226" y="14350"/>
              <a:ext cx="962025" cy="371475"/>
            </a:xfrm>
            <a:custGeom>
              <a:avLst/>
              <a:gdLst/>
              <a:ahLst/>
              <a:cxnLst/>
              <a:rect l="l" t="t" r="r" b="b"/>
              <a:pathLst>
                <a:path w="962025" h="371475">
                  <a:moveTo>
                    <a:pt x="962025" y="371475"/>
                  </a:moveTo>
                  <a:lnTo>
                    <a:pt x="915636" y="349250"/>
                  </a:lnTo>
                  <a:lnTo>
                    <a:pt x="868918" y="327452"/>
                  </a:lnTo>
                  <a:lnTo>
                    <a:pt x="821896" y="306074"/>
                  </a:lnTo>
                  <a:lnTo>
                    <a:pt x="774594" y="285109"/>
                  </a:lnTo>
                  <a:lnTo>
                    <a:pt x="727037" y="264550"/>
                  </a:lnTo>
                  <a:lnTo>
                    <a:pt x="679250" y="244390"/>
                  </a:lnTo>
                  <a:lnTo>
                    <a:pt x="631257" y="224621"/>
                  </a:lnTo>
                  <a:lnTo>
                    <a:pt x="583085" y="205237"/>
                  </a:lnTo>
                  <a:lnTo>
                    <a:pt x="534757" y="186229"/>
                  </a:lnTo>
                  <a:lnTo>
                    <a:pt x="486298" y="167592"/>
                  </a:lnTo>
                  <a:lnTo>
                    <a:pt x="437734" y="149317"/>
                  </a:lnTo>
                  <a:lnTo>
                    <a:pt x="389089" y="131399"/>
                  </a:lnTo>
                  <a:lnTo>
                    <a:pt x="340388" y="113829"/>
                  </a:lnTo>
                  <a:lnTo>
                    <a:pt x="291655" y="96600"/>
                  </a:lnTo>
                  <a:lnTo>
                    <a:pt x="242917" y="79706"/>
                  </a:lnTo>
                  <a:lnTo>
                    <a:pt x="194197" y="63139"/>
                  </a:lnTo>
                  <a:lnTo>
                    <a:pt x="145520" y="46892"/>
                  </a:lnTo>
                  <a:lnTo>
                    <a:pt x="96912" y="30958"/>
                  </a:lnTo>
                  <a:lnTo>
                    <a:pt x="48397" y="15329"/>
                  </a:lnTo>
                  <a:lnTo>
                    <a:pt x="0" y="0"/>
                  </a:lnTo>
                </a:path>
              </a:pathLst>
            </a:custGeom>
            <a:ln w="9525">
              <a:solidFill>
                <a:srgbClr val="FFFFFF"/>
              </a:solidFill>
              <a:prstDash val="sysDash"/>
            </a:ln>
          </p:spPr>
          <p:txBody>
            <a:bodyPr wrap="square" lIns="0" tIns="0" rIns="0" bIns="0" rtlCol="0"/>
            <a:lstStyle/>
            <a:p>
              <a:endParaRPr/>
            </a:p>
          </p:txBody>
        </p:sp>
        <p:sp>
          <p:nvSpPr>
            <p:cNvPr id="9" name="object 9"/>
            <p:cNvSpPr/>
            <p:nvPr/>
          </p:nvSpPr>
          <p:spPr>
            <a:xfrm>
              <a:off x="11511026" y="14350"/>
              <a:ext cx="657225" cy="257175"/>
            </a:xfrm>
            <a:custGeom>
              <a:avLst/>
              <a:gdLst/>
              <a:ahLst/>
              <a:cxnLst/>
              <a:rect l="l" t="t" r="r" b="b"/>
              <a:pathLst>
                <a:path w="657225" h="257175">
                  <a:moveTo>
                    <a:pt x="657225" y="257175"/>
                  </a:moveTo>
                  <a:lnTo>
                    <a:pt x="611800" y="236910"/>
                  </a:lnTo>
                  <a:lnTo>
                    <a:pt x="566101" y="216936"/>
                  </a:lnTo>
                  <a:lnTo>
                    <a:pt x="520139" y="197254"/>
                  </a:lnTo>
                  <a:lnTo>
                    <a:pt x="473922" y="177864"/>
                  </a:lnTo>
                  <a:lnTo>
                    <a:pt x="427462" y="158766"/>
                  </a:lnTo>
                  <a:lnTo>
                    <a:pt x="380768" y="139959"/>
                  </a:lnTo>
                  <a:lnTo>
                    <a:pt x="333851" y="121443"/>
                  </a:lnTo>
                  <a:lnTo>
                    <a:pt x="286719" y="103219"/>
                  </a:lnTo>
                  <a:lnTo>
                    <a:pt x="239384" y="85287"/>
                  </a:lnTo>
                  <a:lnTo>
                    <a:pt x="191855" y="67646"/>
                  </a:lnTo>
                  <a:lnTo>
                    <a:pt x="144142" y="50297"/>
                  </a:lnTo>
                  <a:lnTo>
                    <a:pt x="96255" y="33240"/>
                  </a:lnTo>
                  <a:lnTo>
                    <a:pt x="48204" y="16474"/>
                  </a:lnTo>
                  <a:lnTo>
                    <a:pt x="0" y="0"/>
                  </a:lnTo>
                </a:path>
              </a:pathLst>
            </a:custGeom>
            <a:ln w="9525">
              <a:solidFill>
                <a:srgbClr val="FFFFFF"/>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9525" y="-1523"/>
            <a:ext cx="5172138" cy="6861111"/>
          </a:xfrm>
          <a:prstGeom prst="rect">
            <a:avLst/>
          </a:prstGeom>
        </p:spPr>
      </p:pic>
      <p:grpSp>
        <p:nvGrpSpPr>
          <p:cNvPr id="11" name="object 11"/>
          <p:cNvGrpSpPr/>
          <p:nvPr/>
        </p:nvGrpSpPr>
        <p:grpSpPr>
          <a:xfrm>
            <a:off x="10248963" y="5010213"/>
            <a:ext cx="1924050" cy="1852930"/>
            <a:chOff x="10248963" y="5010213"/>
            <a:chExt cx="1924050" cy="1852930"/>
          </a:xfrm>
        </p:grpSpPr>
        <p:sp>
          <p:nvSpPr>
            <p:cNvPr id="12" name="object 12"/>
            <p:cNvSpPr/>
            <p:nvPr/>
          </p:nvSpPr>
          <p:spPr>
            <a:xfrm>
              <a:off x="10253726" y="5014976"/>
              <a:ext cx="1914525" cy="1838325"/>
            </a:xfrm>
            <a:custGeom>
              <a:avLst/>
              <a:gdLst/>
              <a:ahLst/>
              <a:cxnLst/>
              <a:rect l="l" t="t" r="r" b="b"/>
              <a:pathLst>
                <a:path w="1914525" h="1838325">
                  <a:moveTo>
                    <a:pt x="0" y="1838261"/>
                  </a:moveTo>
                  <a:lnTo>
                    <a:pt x="39872" y="1807043"/>
                  </a:lnTo>
                  <a:lnTo>
                    <a:pt x="79669" y="1775645"/>
                  </a:lnTo>
                  <a:lnTo>
                    <a:pt x="119387" y="1744070"/>
                  </a:lnTo>
                  <a:lnTo>
                    <a:pt x="159024" y="1712317"/>
                  </a:lnTo>
                  <a:lnTo>
                    <a:pt x="198578" y="1680389"/>
                  </a:lnTo>
                  <a:lnTo>
                    <a:pt x="238044" y="1648285"/>
                  </a:lnTo>
                  <a:lnTo>
                    <a:pt x="277422" y="1616007"/>
                  </a:lnTo>
                  <a:lnTo>
                    <a:pt x="316708" y="1583557"/>
                  </a:lnTo>
                  <a:lnTo>
                    <a:pt x="355900" y="1550934"/>
                  </a:lnTo>
                  <a:lnTo>
                    <a:pt x="394995" y="1518141"/>
                  </a:lnTo>
                  <a:lnTo>
                    <a:pt x="433990" y="1485177"/>
                  </a:lnTo>
                  <a:lnTo>
                    <a:pt x="472883" y="1452045"/>
                  </a:lnTo>
                  <a:lnTo>
                    <a:pt x="511671" y="1418745"/>
                  </a:lnTo>
                  <a:lnTo>
                    <a:pt x="550351" y="1385278"/>
                  </a:lnTo>
                  <a:lnTo>
                    <a:pt x="588921" y="1351645"/>
                  </a:lnTo>
                  <a:lnTo>
                    <a:pt x="627379" y="1317847"/>
                  </a:lnTo>
                  <a:lnTo>
                    <a:pt x="665721" y="1283886"/>
                  </a:lnTo>
                  <a:lnTo>
                    <a:pt x="703945" y="1249762"/>
                  </a:lnTo>
                  <a:lnTo>
                    <a:pt x="742049" y="1215476"/>
                  </a:lnTo>
                  <a:lnTo>
                    <a:pt x="780029" y="1181029"/>
                  </a:lnTo>
                  <a:lnTo>
                    <a:pt x="817883" y="1146423"/>
                  </a:lnTo>
                  <a:lnTo>
                    <a:pt x="855609" y="1111658"/>
                  </a:lnTo>
                  <a:lnTo>
                    <a:pt x="893203" y="1076735"/>
                  </a:lnTo>
                  <a:lnTo>
                    <a:pt x="930664" y="1041656"/>
                  </a:lnTo>
                  <a:lnTo>
                    <a:pt x="967988" y="1006421"/>
                  </a:lnTo>
                  <a:lnTo>
                    <a:pt x="1005173" y="971032"/>
                  </a:lnTo>
                  <a:lnTo>
                    <a:pt x="1042216" y="935489"/>
                  </a:lnTo>
                  <a:lnTo>
                    <a:pt x="1079115" y="899794"/>
                  </a:lnTo>
                  <a:lnTo>
                    <a:pt x="1115867" y="863947"/>
                  </a:lnTo>
                  <a:lnTo>
                    <a:pt x="1152469" y="827949"/>
                  </a:lnTo>
                  <a:lnTo>
                    <a:pt x="1188919" y="791802"/>
                  </a:lnTo>
                  <a:lnTo>
                    <a:pt x="1225214" y="755507"/>
                  </a:lnTo>
                  <a:lnTo>
                    <a:pt x="1261351" y="719064"/>
                  </a:lnTo>
                  <a:lnTo>
                    <a:pt x="1297328" y="682475"/>
                  </a:lnTo>
                  <a:lnTo>
                    <a:pt x="1333143" y="645740"/>
                  </a:lnTo>
                  <a:lnTo>
                    <a:pt x="1368792" y="608861"/>
                  </a:lnTo>
                  <a:lnTo>
                    <a:pt x="1404273" y="571839"/>
                  </a:lnTo>
                  <a:lnTo>
                    <a:pt x="1439583" y="534674"/>
                  </a:lnTo>
                  <a:lnTo>
                    <a:pt x="1474720" y="497368"/>
                  </a:lnTo>
                  <a:lnTo>
                    <a:pt x="1509680" y="459922"/>
                  </a:lnTo>
                  <a:lnTo>
                    <a:pt x="1544463" y="422337"/>
                  </a:lnTo>
                  <a:lnTo>
                    <a:pt x="1579063" y="384613"/>
                  </a:lnTo>
                  <a:lnTo>
                    <a:pt x="1613481" y="346752"/>
                  </a:lnTo>
                  <a:lnTo>
                    <a:pt x="1647711" y="308755"/>
                  </a:lnTo>
                  <a:lnTo>
                    <a:pt x="1681752" y="270623"/>
                  </a:lnTo>
                  <a:lnTo>
                    <a:pt x="1715602" y="232357"/>
                  </a:lnTo>
                  <a:lnTo>
                    <a:pt x="1749257" y="193958"/>
                  </a:lnTo>
                  <a:lnTo>
                    <a:pt x="1782715" y="155426"/>
                  </a:lnTo>
                  <a:lnTo>
                    <a:pt x="1815974" y="116763"/>
                  </a:lnTo>
                  <a:lnTo>
                    <a:pt x="1849030" y="77971"/>
                  </a:lnTo>
                  <a:lnTo>
                    <a:pt x="1881881" y="39049"/>
                  </a:lnTo>
                  <a:lnTo>
                    <a:pt x="1914525" y="0"/>
                  </a:lnTo>
                </a:path>
              </a:pathLst>
            </a:custGeom>
            <a:ln w="9524">
              <a:solidFill>
                <a:srgbClr val="FFFFFF"/>
              </a:solidFill>
            </a:ln>
          </p:spPr>
          <p:txBody>
            <a:bodyPr wrap="square" lIns="0" tIns="0" rIns="0" bIns="0" rtlCol="0"/>
            <a:lstStyle/>
            <a:p>
              <a:endParaRPr/>
            </a:p>
          </p:txBody>
        </p:sp>
        <p:sp>
          <p:nvSpPr>
            <p:cNvPr id="13" name="object 13"/>
            <p:cNvSpPr/>
            <p:nvPr/>
          </p:nvSpPr>
          <p:spPr>
            <a:xfrm>
              <a:off x="10507294" y="5281676"/>
              <a:ext cx="1661160" cy="1576705"/>
            </a:xfrm>
            <a:custGeom>
              <a:avLst/>
              <a:gdLst/>
              <a:ahLst/>
              <a:cxnLst/>
              <a:rect l="l" t="t" r="r" b="b"/>
              <a:pathLst>
                <a:path w="1661159" h="1576704">
                  <a:moveTo>
                    <a:pt x="0" y="1576322"/>
                  </a:moveTo>
                  <a:lnTo>
                    <a:pt x="33619" y="1549258"/>
                  </a:lnTo>
                  <a:lnTo>
                    <a:pt x="73083" y="1517276"/>
                  </a:lnTo>
                  <a:lnTo>
                    <a:pt x="112472" y="1485139"/>
                  </a:lnTo>
                  <a:lnTo>
                    <a:pt x="151781" y="1452848"/>
                  </a:lnTo>
                  <a:lnTo>
                    <a:pt x="191009" y="1420402"/>
                  </a:lnTo>
                  <a:lnTo>
                    <a:pt x="230153" y="1387803"/>
                  </a:lnTo>
                  <a:lnTo>
                    <a:pt x="269209" y="1355051"/>
                  </a:lnTo>
                  <a:lnTo>
                    <a:pt x="308175" y="1322146"/>
                  </a:lnTo>
                  <a:lnTo>
                    <a:pt x="347049" y="1289088"/>
                  </a:lnTo>
                  <a:lnTo>
                    <a:pt x="385827" y="1255878"/>
                  </a:lnTo>
                  <a:lnTo>
                    <a:pt x="424506" y="1222516"/>
                  </a:lnTo>
                  <a:lnTo>
                    <a:pt x="463084" y="1189002"/>
                  </a:lnTo>
                  <a:lnTo>
                    <a:pt x="501558" y="1155336"/>
                  </a:lnTo>
                  <a:lnTo>
                    <a:pt x="539925" y="1121520"/>
                  </a:lnTo>
                  <a:lnTo>
                    <a:pt x="578183" y="1087552"/>
                  </a:lnTo>
                  <a:lnTo>
                    <a:pt x="616327" y="1053434"/>
                  </a:lnTo>
                  <a:lnTo>
                    <a:pt x="654357" y="1019167"/>
                  </a:lnTo>
                  <a:lnTo>
                    <a:pt x="692268" y="984749"/>
                  </a:lnTo>
                  <a:lnTo>
                    <a:pt x="730059" y="950182"/>
                  </a:lnTo>
                  <a:lnTo>
                    <a:pt x="767726" y="915465"/>
                  </a:lnTo>
                  <a:lnTo>
                    <a:pt x="805266" y="880600"/>
                  </a:lnTo>
                  <a:lnTo>
                    <a:pt x="842677" y="845586"/>
                  </a:lnTo>
                  <a:lnTo>
                    <a:pt x="879955" y="810424"/>
                  </a:lnTo>
                  <a:lnTo>
                    <a:pt x="917099" y="775114"/>
                  </a:lnTo>
                  <a:lnTo>
                    <a:pt x="954105" y="739657"/>
                  </a:lnTo>
                  <a:lnTo>
                    <a:pt x="990970" y="704052"/>
                  </a:lnTo>
                  <a:lnTo>
                    <a:pt x="1027692" y="668300"/>
                  </a:lnTo>
                  <a:lnTo>
                    <a:pt x="1064267" y="632401"/>
                  </a:lnTo>
                  <a:lnTo>
                    <a:pt x="1100694" y="596357"/>
                  </a:lnTo>
                  <a:lnTo>
                    <a:pt x="1136969" y="560166"/>
                  </a:lnTo>
                  <a:lnTo>
                    <a:pt x="1173089" y="523829"/>
                  </a:lnTo>
                  <a:lnTo>
                    <a:pt x="1209051" y="487348"/>
                  </a:lnTo>
                  <a:lnTo>
                    <a:pt x="1244853" y="450721"/>
                  </a:lnTo>
                  <a:lnTo>
                    <a:pt x="1280493" y="413949"/>
                  </a:lnTo>
                  <a:lnTo>
                    <a:pt x="1315966" y="377033"/>
                  </a:lnTo>
                  <a:lnTo>
                    <a:pt x="1351270" y="339973"/>
                  </a:lnTo>
                  <a:lnTo>
                    <a:pt x="1386404" y="302769"/>
                  </a:lnTo>
                  <a:lnTo>
                    <a:pt x="1421362" y="265422"/>
                  </a:lnTo>
                  <a:lnTo>
                    <a:pt x="1456144" y="227931"/>
                  </a:lnTo>
                  <a:lnTo>
                    <a:pt x="1490746" y="190298"/>
                  </a:lnTo>
                  <a:lnTo>
                    <a:pt x="1525164" y="152522"/>
                  </a:lnTo>
                  <a:lnTo>
                    <a:pt x="1559398" y="114604"/>
                  </a:lnTo>
                  <a:lnTo>
                    <a:pt x="1593443" y="76544"/>
                  </a:lnTo>
                  <a:lnTo>
                    <a:pt x="1627297" y="38342"/>
                  </a:lnTo>
                  <a:lnTo>
                    <a:pt x="1660956" y="0"/>
                  </a:lnTo>
                </a:path>
              </a:pathLst>
            </a:custGeom>
            <a:ln w="9525">
              <a:solidFill>
                <a:srgbClr val="FFFFFF"/>
              </a:solidFill>
              <a:prstDash val="sysDash"/>
            </a:ln>
          </p:spPr>
          <p:txBody>
            <a:bodyPr wrap="square" lIns="0" tIns="0" rIns="0" bIns="0" rtlCol="0"/>
            <a:lstStyle/>
            <a:p>
              <a:endParaRPr/>
            </a:p>
          </p:txBody>
        </p:sp>
        <p:sp>
          <p:nvSpPr>
            <p:cNvPr id="14" name="object 14"/>
            <p:cNvSpPr/>
            <p:nvPr/>
          </p:nvSpPr>
          <p:spPr>
            <a:xfrm>
              <a:off x="10644251" y="5415026"/>
              <a:ext cx="1524000" cy="1438275"/>
            </a:xfrm>
            <a:custGeom>
              <a:avLst/>
              <a:gdLst/>
              <a:ahLst/>
              <a:cxnLst/>
              <a:rect l="l" t="t" r="r" b="b"/>
              <a:pathLst>
                <a:path w="1524000" h="1438275">
                  <a:moveTo>
                    <a:pt x="0" y="1438211"/>
                  </a:moveTo>
                  <a:lnTo>
                    <a:pt x="39553" y="1406075"/>
                  </a:lnTo>
                  <a:lnTo>
                    <a:pt x="79020" y="1373786"/>
                  </a:lnTo>
                  <a:lnTo>
                    <a:pt x="118397" y="1341345"/>
                  </a:lnTo>
                  <a:lnTo>
                    <a:pt x="157683" y="1308753"/>
                  </a:lnTo>
                  <a:lnTo>
                    <a:pt x="196874" y="1276009"/>
                  </a:lnTo>
                  <a:lnTo>
                    <a:pt x="235969" y="1243114"/>
                  </a:lnTo>
                  <a:lnTo>
                    <a:pt x="274964" y="1210068"/>
                  </a:lnTo>
                  <a:lnTo>
                    <a:pt x="313858" y="1176873"/>
                  </a:lnTo>
                  <a:lnTo>
                    <a:pt x="352648" y="1143528"/>
                  </a:lnTo>
                  <a:lnTo>
                    <a:pt x="391330" y="1110034"/>
                  </a:lnTo>
                  <a:lnTo>
                    <a:pt x="429904" y="1076391"/>
                  </a:lnTo>
                  <a:lnTo>
                    <a:pt x="468366" y="1042600"/>
                  </a:lnTo>
                  <a:lnTo>
                    <a:pt x="506714" y="1008660"/>
                  </a:lnTo>
                  <a:lnTo>
                    <a:pt x="544945" y="974574"/>
                  </a:lnTo>
                  <a:lnTo>
                    <a:pt x="583057" y="940340"/>
                  </a:lnTo>
                  <a:lnTo>
                    <a:pt x="621047" y="905959"/>
                  </a:lnTo>
                  <a:lnTo>
                    <a:pt x="658913" y="871432"/>
                  </a:lnTo>
                  <a:lnTo>
                    <a:pt x="696653" y="836759"/>
                  </a:lnTo>
                  <a:lnTo>
                    <a:pt x="734263" y="801941"/>
                  </a:lnTo>
                  <a:lnTo>
                    <a:pt x="771742" y="766978"/>
                  </a:lnTo>
                  <a:lnTo>
                    <a:pt x="809087" y="731870"/>
                  </a:lnTo>
                  <a:lnTo>
                    <a:pt x="846295" y="696619"/>
                  </a:lnTo>
                  <a:lnTo>
                    <a:pt x="883365" y="661223"/>
                  </a:lnTo>
                  <a:lnTo>
                    <a:pt x="920292" y="625684"/>
                  </a:lnTo>
                  <a:lnTo>
                    <a:pt x="957076" y="590002"/>
                  </a:lnTo>
                  <a:lnTo>
                    <a:pt x="993713" y="554178"/>
                  </a:lnTo>
                  <a:lnTo>
                    <a:pt x="1030202" y="518211"/>
                  </a:lnTo>
                  <a:lnTo>
                    <a:pt x="1066538" y="482103"/>
                  </a:lnTo>
                  <a:lnTo>
                    <a:pt x="1102721" y="445854"/>
                  </a:lnTo>
                  <a:lnTo>
                    <a:pt x="1138747" y="409464"/>
                  </a:lnTo>
                  <a:lnTo>
                    <a:pt x="1174615" y="372933"/>
                  </a:lnTo>
                  <a:lnTo>
                    <a:pt x="1210321" y="336263"/>
                  </a:lnTo>
                  <a:lnTo>
                    <a:pt x="1245863" y="299453"/>
                  </a:lnTo>
                  <a:lnTo>
                    <a:pt x="1281238" y="262504"/>
                  </a:lnTo>
                  <a:lnTo>
                    <a:pt x="1316445" y="225416"/>
                  </a:lnTo>
                  <a:lnTo>
                    <a:pt x="1351481" y="188190"/>
                  </a:lnTo>
                  <a:lnTo>
                    <a:pt x="1386342" y="150826"/>
                  </a:lnTo>
                  <a:lnTo>
                    <a:pt x="1421027" y="113324"/>
                  </a:lnTo>
                  <a:lnTo>
                    <a:pt x="1455533" y="75686"/>
                  </a:lnTo>
                  <a:lnTo>
                    <a:pt x="1489858" y="37911"/>
                  </a:lnTo>
                  <a:lnTo>
                    <a:pt x="1524000" y="0"/>
                  </a:lnTo>
                </a:path>
                <a:path w="1524000" h="1438275">
                  <a:moveTo>
                    <a:pt x="161925" y="1438211"/>
                  </a:moveTo>
                  <a:lnTo>
                    <a:pt x="199724" y="1405690"/>
                  </a:lnTo>
                  <a:lnTo>
                    <a:pt x="237443" y="1373031"/>
                  </a:lnTo>
                  <a:lnTo>
                    <a:pt x="275079" y="1340232"/>
                  </a:lnTo>
                  <a:lnTo>
                    <a:pt x="312631" y="1307294"/>
                  </a:lnTo>
                  <a:lnTo>
                    <a:pt x="350095" y="1274218"/>
                  </a:lnTo>
                  <a:lnTo>
                    <a:pt x="387470" y="1241002"/>
                  </a:lnTo>
                  <a:lnTo>
                    <a:pt x="424754" y="1207648"/>
                  </a:lnTo>
                  <a:lnTo>
                    <a:pt x="461945" y="1174154"/>
                  </a:lnTo>
                  <a:lnTo>
                    <a:pt x="499041" y="1140522"/>
                  </a:lnTo>
                  <a:lnTo>
                    <a:pt x="536039" y="1106751"/>
                  </a:lnTo>
                  <a:lnTo>
                    <a:pt x="572938" y="1072840"/>
                  </a:lnTo>
                  <a:lnTo>
                    <a:pt x="609735" y="1038791"/>
                  </a:lnTo>
                  <a:lnTo>
                    <a:pt x="646429" y="1004603"/>
                  </a:lnTo>
                  <a:lnTo>
                    <a:pt x="683017" y="970276"/>
                  </a:lnTo>
                  <a:lnTo>
                    <a:pt x="719497" y="935810"/>
                  </a:lnTo>
                  <a:lnTo>
                    <a:pt x="755867" y="901205"/>
                  </a:lnTo>
                  <a:lnTo>
                    <a:pt x="792126" y="866462"/>
                  </a:lnTo>
                  <a:lnTo>
                    <a:pt x="828270" y="831579"/>
                  </a:lnTo>
                  <a:lnTo>
                    <a:pt x="864298" y="796558"/>
                  </a:lnTo>
                  <a:lnTo>
                    <a:pt x="900208" y="761398"/>
                  </a:lnTo>
                  <a:lnTo>
                    <a:pt x="935998" y="726098"/>
                  </a:lnTo>
                  <a:lnTo>
                    <a:pt x="971665" y="690660"/>
                  </a:lnTo>
                  <a:lnTo>
                    <a:pt x="1007208" y="655084"/>
                  </a:lnTo>
                  <a:lnTo>
                    <a:pt x="1042624" y="619368"/>
                  </a:lnTo>
                  <a:lnTo>
                    <a:pt x="1077912" y="583513"/>
                  </a:lnTo>
                  <a:lnTo>
                    <a:pt x="1113069" y="547520"/>
                  </a:lnTo>
                  <a:lnTo>
                    <a:pt x="1148093" y="511388"/>
                  </a:lnTo>
                  <a:lnTo>
                    <a:pt x="1182982" y="475117"/>
                  </a:lnTo>
                  <a:lnTo>
                    <a:pt x="1217735" y="438707"/>
                  </a:lnTo>
                  <a:lnTo>
                    <a:pt x="1252348" y="402159"/>
                  </a:lnTo>
                  <a:lnTo>
                    <a:pt x="1286820" y="365471"/>
                  </a:lnTo>
                  <a:lnTo>
                    <a:pt x="1321149" y="328645"/>
                  </a:lnTo>
                  <a:lnTo>
                    <a:pt x="1355333" y="291680"/>
                  </a:lnTo>
                  <a:lnTo>
                    <a:pt x="1389369" y="254577"/>
                  </a:lnTo>
                  <a:lnTo>
                    <a:pt x="1423256" y="217334"/>
                  </a:lnTo>
                  <a:lnTo>
                    <a:pt x="1456992" y="179953"/>
                  </a:lnTo>
                  <a:lnTo>
                    <a:pt x="1490573" y="142433"/>
                  </a:lnTo>
                  <a:lnTo>
                    <a:pt x="1524000" y="104775"/>
                  </a:lnTo>
                </a:path>
                <a:path w="1524000" h="1438275">
                  <a:moveTo>
                    <a:pt x="342900" y="1438211"/>
                  </a:moveTo>
                  <a:lnTo>
                    <a:pt x="380636" y="1405241"/>
                  </a:lnTo>
                  <a:lnTo>
                    <a:pt x="418267" y="1372141"/>
                  </a:lnTo>
                  <a:lnTo>
                    <a:pt x="455791" y="1338911"/>
                  </a:lnTo>
                  <a:lnTo>
                    <a:pt x="493207" y="1305552"/>
                  </a:lnTo>
                  <a:lnTo>
                    <a:pt x="530513" y="1272065"/>
                  </a:lnTo>
                  <a:lnTo>
                    <a:pt x="567708" y="1238451"/>
                  </a:lnTo>
                  <a:lnTo>
                    <a:pt x="604789" y="1204710"/>
                  </a:lnTo>
                  <a:lnTo>
                    <a:pt x="641756" y="1170844"/>
                  </a:lnTo>
                  <a:lnTo>
                    <a:pt x="678607" y="1136853"/>
                  </a:lnTo>
                  <a:lnTo>
                    <a:pt x="715339" y="1102738"/>
                  </a:lnTo>
                  <a:lnTo>
                    <a:pt x="751952" y="1068500"/>
                  </a:lnTo>
                  <a:lnTo>
                    <a:pt x="788445" y="1034139"/>
                  </a:lnTo>
                  <a:lnTo>
                    <a:pt x="824814" y="999657"/>
                  </a:lnTo>
                  <a:lnTo>
                    <a:pt x="861059" y="965054"/>
                  </a:lnTo>
                  <a:lnTo>
                    <a:pt x="897179" y="930330"/>
                  </a:lnTo>
                  <a:lnTo>
                    <a:pt x="933171" y="895488"/>
                  </a:lnTo>
                  <a:lnTo>
                    <a:pt x="969034" y="860527"/>
                  </a:lnTo>
                  <a:lnTo>
                    <a:pt x="1004766" y="825448"/>
                  </a:lnTo>
                  <a:lnTo>
                    <a:pt x="1040366" y="790252"/>
                  </a:lnTo>
                  <a:lnTo>
                    <a:pt x="1075833" y="754941"/>
                  </a:lnTo>
                  <a:lnTo>
                    <a:pt x="1111164" y="719514"/>
                  </a:lnTo>
                  <a:lnTo>
                    <a:pt x="1146358" y="683972"/>
                  </a:lnTo>
                  <a:lnTo>
                    <a:pt x="1181414" y="648317"/>
                  </a:lnTo>
                  <a:lnTo>
                    <a:pt x="1216329" y="612549"/>
                  </a:lnTo>
                  <a:lnTo>
                    <a:pt x="1251103" y="576669"/>
                  </a:lnTo>
                  <a:lnTo>
                    <a:pt x="1285733" y="540677"/>
                  </a:lnTo>
                  <a:lnTo>
                    <a:pt x="1320219" y="504575"/>
                  </a:lnTo>
                  <a:lnTo>
                    <a:pt x="1354558" y="468363"/>
                  </a:lnTo>
                  <a:lnTo>
                    <a:pt x="1388749" y="432042"/>
                  </a:lnTo>
                  <a:lnTo>
                    <a:pt x="1422790" y="395614"/>
                  </a:lnTo>
                  <a:lnTo>
                    <a:pt x="1456680" y="359077"/>
                  </a:lnTo>
                  <a:lnTo>
                    <a:pt x="1490417" y="322435"/>
                  </a:lnTo>
                  <a:lnTo>
                    <a:pt x="1524000" y="285686"/>
                  </a:lnTo>
                </a:path>
                <a:path w="1524000" h="1438275">
                  <a:moveTo>
                    <a:pt x="647700" y="1438211"/>
                  </a:moveTo>
                  <a:lnTo>
                    <a:pt x="686585" y="1405009"/>
                  </a:lnTo>
                  <a:lnTo>
                    <a:pt x="725416" y="1371647"/>
                  </a:lnTo>
                  <a:lnTo>
                    <a:pt x="764190" y="1338126"/>
                  </a:lnTo>
                  <a:lnTo>
                    <a:pt x="802905" y="1304450"/>
                  </a:lnTo>
                  <a:lnTo>
                    <a:pt x="841559" y="1270620"/>
                  </a:lnTo>
                  <a:lnTo>
                    <a:pt x="880148" y="1236638"/>
                  </a:lnTo>
                  <a:lnTo>
                    <a:pt x="918671" y="1202508"/>
                  </a:lnTo>
                  <a:lnTo>
                    <a:pt x="957125" y="1168231"/>
                  </a:lnTo>
                  <a:lnTo>
                    <a:pt x="995508" y="1133810"/>
                  </a:lnTo>
                  <a:lnTo>
                    <a:pt x="1033817" y="1099248"/>
                  </a:lnTo>
                  <a:lnTo>
                    <a:pt x="1072049" y="1064546"/>
                  </a:lnTo>
                  <a:lnTo>
                    <a:pt x="1110203" y="1029707"/>
                  </a:lnTo>
                  <a:lnTo>
                    <a:pt x="1148275" y="994733"/>
                  </a:lnTo>
                  <a:lnTo>
                    <a:pt x="1186264" y="959627"/>
                  </a:lnTo>
                  <a:lnTo>
                    <a:pt x="1224167" y="924391"/>
                  </a:lnTo>
                  <a:lnTo>
                    <a:pt x="1261982" y="889028"/>
                  </a:lnTo>
                  <a:lnTo>
                    <a:pt x="1299705" y="853539"/>
                  </a:lnTo>
                  <a:lnTo>
                    <a:pt x="1337335" y="817928"/>
                  </a:lnTo>
                  <a:lnTo>
                    <a:pt x="1374869" y="782196"/>
                  </a:lnTo>
                  <a:lnTo>
                    <a:pt x="1412305" y="746346"/>
                  </a:lnTo>
                  <a:lnTo>
                    <a:pt x="1449641" y="710380"/>
                  </a:lnTo>
                  <a:lnTo>
                    <a:pt x="1486873" y="674301"/>
                  </a:lnTo>
                  <a:lnTo>
                    <a:pt x="1524000" y="638111"/>
                  </a:lnTo>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7555" cy="6858000"/>
            <a:chOff x="0" y="0"/>
            <a:chExt cx="12187555" cy="6858000"/>
          </a:xfrm>
        </p:grpSpPr>
        <p:pic>
          <p:nvPicPr>
            <p:cNvPr id="3" name="object 3"/>
            <p:cNvPicPr/>
            <p:nvPr/>
          </p:nvPicPr>
          <p:blipFill>
            <a:blip r:embed="rId2" cstate="print"/>
            <a:stretch>
              <a:fillRect/>
            </a:stretch>
          </p:blipFill>
          <p:spPr>
            <a:xfrm>
              <a:off x="0" y="0"/>
              <a:ext cx="12187239" cy="6857998"/>
            </a:xfrm>
            <a:prstGeom prst="rect">
              <a:avLst/>
            </a:prstGeom>
          </p:spPr>
        </p:pic>
        <p:sp>
          <p:nvSpPr>
            <p:cNvPr id="4" name="object 4"/>
            <p:cNvSpPr/>
            <p:nvPr/>
          </p:nvSpPr>
          <p:spPr>
            <a:xfrm>
              <a:off x="800099" y="2533650"/>
              <a:ext cx="1057275" cy="361950"/>
            </a:xfrm>
            <a:custGeom>
              <a:avLst/>
              <a:gdLst/>
              <a:ahLst/>
              <a:cxnLst/>
              <a:rect l="l" t="t" r="r" b="b"/>
              <a:pathLst>
                <a:path w="1057275" h="361950">
                  <a:moveTo>
                    <a:pt x="1057275" y="0"/>
                  </a:moveTo>
                  <a:lnTo>
                    <a:pt x="0" y="0"/>
                  </a:lnTo>
                  <a:lnTo>
                    <a:pt x="0" y="361950"/>
                  </a:lnTo>
                  <a:lnTo>
                    <a:pt x="1057275" y="361950"/>
                  </a:lnTo>
                  <a:lnTo>
                    <a:pt x="1057275" y="0"/>
                  </a:lnTo>
                  <a:close/>
                </a:path>
              </a:pathLst>
            </a:custGeom>
            <a:solidFill>
              <a:srgbClr val="0947CA"/>
            </a:solidFill>
          </p:spPr>
          <p:txBody>
            <a:bodyPr wrap="square" lIns="0" tIns="0" rIns="0" bIns="0" rtlCol="0"/>
            <a:lstStyle/>
            <a:p>
              <a:endParaRPr/>
            </a:p>
          </p:txBody>
        </p:sp>
      </p:grpSp>
      <p:sp>
        <p:nvSpPr>
          <p:cNvPr id="5" name="object 5"/>
          <p:cNvSpPr txBox="1"/>
          <p:nvPr/>
        </p:nvSpPr>
        <p:spPr>
          <a:xfrm>
            <a:off x="877252" y="2547302"/>
            <a:ext cx="8769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45" dirty="0">
                <a:solidFill>
                  <a:srgbClr val="FFFFFF"/>
                </a:solidFill>
                <a:latin typeface="Carlito"/>
                <a:cs typeface="Carlito"/>
              </a:rPr>
              <a:t> </a:t>
            </a:r>
            <a:r>
              <a:rPr sz="1800" spc="-50" dirty="0">
                <a:solidFill>
                  <a:srgbClr val="FFFFFF"/>
                </a:solidFill>
                <a:latin typeface="Carlito"/>
                <a:cs typeface="Carlito"/>
              </a:rPr>
              <a:t>2</a:t>
            </a:r>
            <a:endParaRPr sz="180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40389" y="6090602"/>
            <a:ext cx="146685" cy="266065"/>
          </a:xfrm>
          <a:prstGeom prst="rect">
            <a:avLst/>
          </a:prstGeom>
        </p:spPr>
        <p:txBody>
          <a:bodyPr vert="horz" wrap="square" lIns="0" tIns="15875" rIns="0" bIns="0" rtlCol="0">
            <a:spAutoFit/>
          </a:bodyPr>
          <a:lstStyle/>
          <a:p>
            <a:pPr marL="12700">
              <a:lnSpc>
                <a:spcPct val="100000"/>
              </a:lnSpc>
              <a:spcBef>
                <a:spcPts val="125"/>
              </a:spcBef>
            </a:pPr>
            <a:r>
              <a:rPr sz="1550" spc="35" dirty="0">
                <a:solidFill>
                  <a:srgbClr val="1C7CDB"/>
                </a:solidFill>
                <a:latin typeface="Arial"/>
                <a:cs typeface="Arial"/>
              </a:rPr>
              <a:t>2</a:t>
            </a:r>
            <a:endParaRPr sz="1550">
              <a:latin typeface="Arial"/>
              <a:cs typeface="Arial"/>
            </a:endParaRPr>
          </a:p>
        </p:txBody>
      </p:sp>
      <p:sp>
        <p:nvSpPr>
          <p:cNvPr id="3" name="object 3"/>
          <p:cNvSpPr txBox="1"/>
          <p:nvPr/>
        </p:nvSpPr>
        <p:spPr>
          <a:xfrm>
            <a:off x="1038225" y="1965188"/>
            <a:ext cx="2522220" cy="3098165"/>
          </a:xfrm>
          <a:prstGeom prst="rect">
            <a:avLst/>
          </a:prstGeom>
        </p:spPr>
        <p:txBody>
          <a:bodyPr vert="horz" wrap="square" lIns="0" tIns="190500" rIns="0" bIns="0" rtlCol="0">
            <a:spAutoFit/>
          </a:bodyPr>
          <a:lstStyle/>
          <a:p>
            <a:pPr marL="241300" indent="-228600">
              <a:lnSpc>
                <a:spcPct val="100000"/>
              </a:lnSpc>
              <a:spcBef>
                <a:spcPts val="1500"/>
              </a:spcBef>
              <a:buChar char="•"/>
              <a:tabLst>
                <a:tab pos="241300" algn="l"/>
              </a:tabLst>
            </a:pPr>
            <a:r>
              <a:rPr sz="2150" spc="-65" dirty="0">
                <a:solidFill>
                  <a:srgbClr val="292929"/>
                </a:solidFill>
                <a:latin typeface="Arial"/>
                <a:cs typeface="Arial"/>
              </a:rPr>
              <a:t>Executive</a:t>
            </a:r>
            <a:r>
              <a:rPr sz="2150" spc="-75" dirty="0">
                <a:solidFill>
                  <a:srgbClr val="292929"/>
                </a:solidFill>
                <a:latin typeface="Arial"/>
                <a:cs typeface="Arial"/>
              </a:rPr>
              <a:t> </a:t>
            </a:r>
            <a:r>
              <a:rPr sz="2150" spc="-90" dirty="0">
                <a:solidFill>
                  <a:srgbClr val="292929"/>
                </a:solidFill>
                <a:latin typeface="Arial"/>
                <a:cs typeface="Arial"/>
              </a:rPr>
              <a:t>Summary</a:t>
            </a:r>
            <a:endParaRPr sz="2150">
              <a:latin typeface="Arial"/>
              <a:cs typeface="Arial"/>
            </a:endParaRPr>
          </a:p>
          <a:p>
            <a:pPr marL="241300" indent="-228600">
              <a:lnSpc>
                <a:spcPct val="100000"/>
              </a:lnSpc>
              <a:spcBef>
                <a:spcPts val="1405"/>
              </a:spcBef>
              <a:buChar char="•"/>
              <a:tabLst>
                <a:tab pos="241300" algn="l"/>
              </a:tabLst>
            </a:pPr>
            <a:r>
              <a:rPr sz="2150" spc="-10" dirty="0">
                <a:solidFill>
                  <a:srgbClr val="292929"/>
                </a:solidFill>
                <a:latin typeface="Arial"/>
                <a:cs typeface="Arial"/>
              </a:rPr>
              <a:t>Introduction</a:t>
            </a:r>
            <a:endParaRPr sz="2150">
              <a:latin typeface="Arial"/>
              <a:cs typeface="Arial"/>
            </a:endParaRPr>
          </a:p>
          <a:p>
            <a:pPr marL="241300" indent="-228600">
              <a:lnSpc>
                <a:spcPct val="100000"/>
              </a:lnSpc>
              <a:spcBef>
                <a:spcPts val="1470"/>
              </a:spcBef>
              <a:buChar char="•"/>
              <a:tabLst>
                <a:tab pos="241300" algn="l"/>
              </a:tabLst>
            </a:pPr>
            <a:r>
              <a:rPr sz="2150" spc="-10" dirty="0">
                <a:solidFill>
                  <a:srgbClr val="292929"/>
                </a:solidFill>
                <a:latin typeface="Arial"/>
                <a:cs typeface="Arial"/>
              </a:rPr>
              <a:t>Methodology</a:t>
            </a:r>
            <a:endParaRPr sz="2150">
              <a:latin typeface="Arial"/>
              <a:cs typeface="Arial"/>
            </a:endParaRPr>
          </a:p>
          <a:p>
            <a:pPr marL="241300" indent="-228600">
              <a:lnSpc>
                <a:spcPct val="100000"/>
              </a:lnSpc>
              <a:spcBef>
                <a:spcPts val="1475"/>
              </a:spcBef>
              <a:buChar char="•"/>
              <a:tabLst>
                <a:tab pos="241300" algn="l"/>
              </a:tabLst>
            </a:pPr>
            <a:r>
              <a:rPr sz="2150" spc="-10" dirty="0">
                <a:solidFill>
                  <a:srgbClr val="292929"/>
                </a:solidFill>
                <a:latin typeface="Arial"/>
                <a:cs typeface="Arial"/>
              </a:rPr>
              <a:t>Results</a:t>
            </a:r>
            <a:endParaRPr sz="2150">
              <a:latin typeface="Arial"/>
              <a:cs typeface="Arial"/>
            </a:endParaRPr>
          </a:p>
          <a:p>
            <a:pPr marL="241300" indent="-228600">
              <a:lnSpc>
                <a:spcPct val="100000"/>
              </a:lnSpc>
              <a:spcBef>
                <a:spcPts val="1475"/>
              </a:spcBef>
              <a:buChar char="•"/>
              <a:tabLst>
                <a:tab pos="241300" algn="l"/>
              </a:tabLst>
            </a:pPr>
            <a:r>
              <a:rPr sz="2150" spc="-10" dirty="0">
                <a:solidFill>
                  <a:srgbClr val="292929"/>
                </a:solidFill>
                <a:latin typeface="Arial"/>
                <a:cs typeface="Arial"/>
              </a:rPr>
              <a:t>Conclusion</a:t>
            </a:r>
            <a:endParaRPr sz="2150">
              <a:latin typeface="Arial"/>
              <a:cs typeface="Arial"/>
            </a:endParaRPr>
          </a:p>
          <a:p>
            <a:pPr marL="241300" indent="-228600">
              <a:lnSpc>
                <a:spcPct val="100000"/>
              </a:lnSpc>
              <a:spcBef>
                <a:spcPts val="1480"/>
              </a:spcBef>
              <a:buChar char="•"/>
              <a:tabLst>
                <a:tab pos="241300" algn="l"/>
              </a:tabLst>
            </a:pPr>
            <a:r>
              <a:rPr sz="2150" spc="-10" dirty="0">
                <a:solidFill>
                  <a:srgbClr val="292929"/>
                </a:solidFill>
                <a:latin typeface="Arial"/>
                <a:cs typeface="Arial"/>
              </a:rPr>
              <a:t>Appendix</a:t>
            </a:r>
            <a:endParaRPr sz="2150">
              <a:latin typeface="Arial"/>
              <a:cs typeface="Arial"/>
            </a:endParaRPr>
          </a:p>
        </p:txBody>
      </p:sp>
      <p:sp>
        <p:nvSpPr>
          <p:cNvPr id="4" name="object 4"/>
          <p:cNvSpPr txBox="1">
            <a:spLocks noGrp="1"/>
          </p:cNvSpPr>
          <p:nvPr>
            <p:ph type="title"/>
          </p:nvPr>
        </p:nvSpPr>
        <p:spPr>
          <a:xfrm>
            <a:off x="849312" y="420369"/>
            <a:ext cx="1459865" cy="586740"/>
          </a:xfrm>
          <a:prstGeom prst="rect">
            <a:avLst/>
          </a:prstGeom>
        </p:spPr>
        <p:txBody>
          <a:bodyPr vert="horz" wrap="square" lIns="0" tIns="16510" rIns="0" bIns="0" rtlCol="0">
            <a:spAutoFit/>
          </a:bodyPr>
          <a:lstStyle/>
          <a:p>
            <a:pPr marL="12700">
              <a:lnSpc>
                <a:spcPct val="100000"/>
              </a:lnSpc>
              <a:spcBef>
                <a:spcPts val="130"/>
              </a:spcBef>
            </a:pPr>
            <a:r>
              <a:rPr spc="-35"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312" y="420624"/>
            <a:ext cx="6025515" cy="586740"/>
          </a:xfrm>
          <a:prstGeom prst="rect">
            <a:avLst/>
          </a:prstGeom>
        </p:spPr>
        <p:txBody>
          <a:bodyPr vert="horz" wrap="square" lIns="0" tIns="16510" rIns="0" bIns="0" rtlCol="0">
            <a:spAutoFit/>
          </a:bodyPr>
          <a:lstStyle/>
          <a:p>
            <a:pPr marL="12700">
              <a:lnSpc>
                <a:spcPct val="100000"/>
              </a:lnSpc>
              <a:spcBef>
                <a:spcPts val="130"/>
              </a:spcBef>
            </a:pPr>
            <a:r>
              <a:rPr dirty="0"/>
              <a:t>Flight</a:t>
            </a:r>
            <a:r>
              <a:rPr spc="-114" dirty="0"/>
              <a:t> </a:t>
            </a:r>
            <a:r>
              <a:rPr spc="-55" dirty="0"/>
              <a:t>Number</a:t>
            </a:r>
            <a:r>
              <a:rPr spc="-110" dirty="0"/>
              <a:t> </a:t>
            </a:r>
            <a:r>
              <a:rPr spc="-60" dirty="0"/>
              <a:t>vs. </a:t>
            </a:r>
            <a:r>
              <a:rPr spc="-100" dirty="0"/>
              <a:t>Launch</a:t>
            </a:r>
            <a:r>
              <a:rPr spc="-40" dirty="0"/>
              <a:t> </a:t>
            </a:r>
            <a:r>
              <a:rPr spc="-30" dirty="0"/>
              <a:t>Site</a:t>
            </a:r>
          </a:p>
        </p:txBody>
      </p:sp>
      <p:sp>
        <p:nvSpPr>
          <p:cNvPr id="4" name="object 4"/>
          <p:cNvSpPr txBox="1"/>
          <p:nvPr/>
        </p:nvSpPr>
        <p:spPr>
          <a:xfrm>
            <a:off x="841375" y="4495101"/>
            <a:ext cx="543179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The</a:t>
            </a:r>
            <a:r>
              <a:rPr sz="1800" spc="-20" dirty="0">
                <a:latin typeface="Carlito"/>
                <a:cs typeface="Carlito"/>
              </a:rPr>
              <a:t> </a:t>
            </a:r>
            <a:r>
              <a:rPr sz="1800" dirty="0">
                <a:latin typeface="Carlito"/>
                <a:cs typeface="Carlito"/>
              </a:rPr>
              <a:t>majority</a:t>
            </a:r>
            <a:r>
              <a:rPr sz="1800" spc="-100" dirty="0">
                <a:latin typeface="Carlito"/>
                <a:cs typeface="Carlito"/>
              </a:rPr>
              <a:t> </a:t>
            </a:r>
            <a:r>
              <a:rPr sz="1800" dirty="0">
                <a:latin typeface="Carlito"/>
                <a:cs typeface="Carlito"/>
              </a:rPr>
              <a:t>of</a:t>
            </a:r>
            <a:r>
              <a:rPr sz="1800" spc="-50" dirty="0">
                <a:latin typeface="Carlito"/>
                <a:cs typeface="Carlito"/>
              </a:rPr>
              <a:t> </a:t>
            </a:r>
            <a:r>
              <a:rPr sz="1800" dirty="0">
                <a:latin typeface="Carlito"/>
                <a:cs typeface="Carlito"/>
              </a:rPr>
              <a:t>launches</a:t>
            </a:r>
            <a:r>
              <a:rPr sz="1800" spc="-125" dirty="0">
                <a:latin typeface="Carlito"/>
                <a:cs typeface="Carlito"/>
              </a:rPr>
              <a:t> </a:t>
            </a:r>
            <a:r>
              <a:rPr sz="1800" dirty="0">
                <a:latin typeface="Carlito"/>
                <a:cs typeface="Carlito"/>
              </a:rPr>
              <a:t>are</a:t>
            </a:r>
            <a:r>
              <a:rPr sz="1800" spc="50" dirty="0">
                <a:latin typeface="Carlito"/>
                <a:cs typeface="Carlito"/>
              </a:rPr>
              <a:t> </a:t>
            </a:r>
            <a:r>
              <a:rPr sz="1800" dirty="0">
                <a:latin typeface="Carlito"/>
                <a:cs typeface="Carlito"/>
              </a:rPr>
              <a:t>made</a:t>
            </a:r>
            <a:r>
              <a:rPr sz="1800" spc="-95" dirty="0">
                <a:latin typeface="Carlito"/>
                <a:cs typeface="Carlito"/>
              </a:rPr>
              <a:t> </a:t>
            </a:r>
            <a:r>
              <a:rPr sz="1800" dirty="0">
                <a:latin typeface="Carlito"/>
                <a:cs typeface="Carlito"/>
              </a:rPr>
              <a:t>from</a:t>
            </a:r>
            <a:r>
              <a:rPr sz="1800" spc="35" dirty="0">
                <a:latin typeface="Carlito"/>
                <a:cs typeface="Carlito"/>
              </a:rPr>
              <a:t> </a:t>
            </a:r>
            <a:r>
              <a:rPr sz="1800" dirty="0">
                <a:latin typeface="Carlito"/>
                <a:cs typeface="Carlito"/>
              </a:rPr>
              <a:t>CCAFS</a:t>
            </a:r>
            <a:r>
              <a:rPr sz="1800" spc="-30" dirty="0">
                <a:latin typeface="Carlito"/>
                <a:cs typeface="Carlito"/>
              </a:rPr>
              <a:t> </a:t>
            </a:r>
            <a:r>
              <a:rPr sz="1800" dirty="0">
                <a:latin typeface="Carlito"/>
                <a:cs typeface="Carlito"/>
              </a:rPr>
              <a:t>SLC</a:t>
            </a:r>
            <a:r>
              <a:rPr sz="1800" spc="-5" dirty="0">
                <a:latin typeface="Carlito"/>
                <a:cs typeface="Carlito"/>
              </a:rPr>
              <a:t> </a:t>
            </a:r>
            <a:r>
              <a:rPr sz="1800" dirty="0">
                <a:latin typeface="Carlito"/>
                <a:cs typeface="Carlito"/>
              </a:rPr>
              <a:t>40</a:t>
            </a:r>
            <a:r>
              <a:rPr sz="1800" spc="35" dirty="0">
                <a:latin typeface="Carlito"/>
                <a:cs typeface="Carlito"/>
              </a:rPr>
              <a:t> </a:t>
            </a:r>
            <a:r>
              <a:rPr sz="1800" spc="-20" dirty="0">
                <a:latin typeface="Carlito"/>
                <a:cs typeface="Carlito"/>
              </a:rPr>
              <a:t>site</a:t>
            </a:r>
            <a:endParaRPr sz="1800">
              <a:latin typeface="Carlito"/>
              <a:cs typeface="Carlito"/>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21</a:t>
            </a:r>
          </a:p>
        </p:txBody>
      </p:sp>
      <p:pic>
        <p:nvPicPr>
          <p:cNvPr id="6" name="Picture 5"/>
          <p:cNvPicPr>
            <a:picLocks noChangeAspect="1"/>
          </p:cNvPicPr>
          <p:nvPr/>
        </p:nvPicPr>
        <p:blipFill>
          <a:blip r:embed="rId2"/>
          <a:stretch>
            <a:fillRect/>
          </a:stretch>
        </p:blipFill>
        <p:spPr>
          <a:xfrm>
            <a:off x="884481" y="1313137"/>
            <a:ext cx="8676190" cy="28761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2052" y="4861242"/>
            <a:ext cx="8181340" cy="75819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1800" dirty="0">
                <a:latin typeface="Carlito"/>
                <a:cs typeface="Carlito"/>
              </a:rPr>
              <a:t>Almost</a:t>
            </a:r>
            <a:r>
              <a:rPr sz="1800" spc="-30" dirty="0">
                <a:latin typeface="Carlito"/>
                <a:cs typeface="Carlito"/>
              </a:rPr>
              <a:t> </a:t>
            </a:r>
            <a:r>
              <a:rPr sz="1800" dirty="0">
                <a:latin typeface="Carlito"/>
                <a:cs typeface="Carlito"/>
              </a:rPr>
              <a:t>all</a:t>
            </a:r>
            <a:r>
              <a:rPr sz="1800" spc="-60" dirty="0">
                <a:latin typeface="Carlito"/>
                <a:cs typeface="Carlito"/>
              </a:rPr>
              <a:t> </a:t>
            </a:r>
            <a:r>
              <a:rPr sz="1800" dirty="0">
                <a:latin typeface="Carlito"/>
                <a:cs typeface="Carlito"/>
              </a:rPr>
              <a:t>launces</a:t>
            </a:r>
            <a:r>
              <a:rPr sz="1800" spc="-125" dirty="0">
                <a:latin typeface="Carlito"/>
                <a:cs typeface="Carlito"/>
              </a:rPr>
              <a:t> </a:t>
            </a:r>
            <a:r>
              <a:rPr sz="1800" dirty="0">
                <a:latin typeface="Carlito"/>
                <a:cs typeface="Carlito"/>
              </a:rPr>
              <a:t>from</a:t>
            </a:r>
            <a:r>
              <a:rPr sz="1800" spc="40" dirty="0">
                <a:latin typeface="Carlito"/>
                <a:cs typeface="Carlito"/>
              </a:rPr>
              <a:t> </a:t>
            </a:r>
            <a:r>
              <a:rPr sz="1800" dirty="0">
                <a:latin typeface="Carlito"/>
                <a:cs typeface="Carlito"/>
              </a:rPr>
              <a:t>CCAFS</a:t>
            </a:r>
            <a:r>
              <a:rPr sz="1800" spc="-105" dirty="0">
                <a:latin typeface="Carlito"/>
                <a:cs typeface="Carlito"/>
              </a:rPr>
              <a:t> </a:t>
            </a:r>
            <a:r>
              <a:rPr sz="1800" dirty="0">
                <a:latin typeface="Carlito"/>
                <a:cs typeface="Carlito"/>
              </a:rPr>
              <a:t>SLC</a:t>
            </a:r>
            <a:r>
              <a:rPr sz="1800" spc="65" dirty="0">
                <a:latin typeface="Carlito"/>
                <a:cs typeface="Carlito"/>
              </a:rPr>
              <a:t> </a:t>
            </a:r>
            <a:r>
              <a:rPr sz="1800" dirty="0">
                <a:latin typeface="Carlito"/>
                <a:cs typeface="Carlito"/>
              </a:rPr>
              <a:t>40</a:t>
            </a:r>
            <a:r>
              <a:rPr sz="1800" spc="-35" dirty="0">
                <a:latin typeface="Carlito"/>
                <a:cs typeface="Carlito"/>
              </a:rPr>
              <a:t> </a:t>
            </a:r>
            <a:r>
              <a:rPr sz="1800" dirty="0">
                <a:latin typeface="Carlito"/>
                <a:cs typeface="Carlito"/>
              </a:rPr>
              <a:t>with</a:t>
            </a:r>
            <a:r>
              <a:rPr sz="1800" spc="5" dirty="0">
                <a:latin typeface="Carlito"/>
                <a:cs typeface="Carlito"/>
              </a:rPr>
              <a:t> </a:t>
            </a:r>
            <a:r>
              <a:rPr sz="1800" dirty="0">
                <a:latin typeface="Carlito"/>
                <a:cs typeface="Carlito"/>
              </a:rPr>
              <a:t>high</a:t>
            </a:r>
            <a:r>
              <a:rPr sz="1800" spc="5" dirty="0">
                <a:latin typeface="Carlito"/>
                <a:cs typeface="Carlito"/>
              </a:rPr>
              <a:t> </a:t>
            </a:r>
            <a:r>
              <a:rPr sz="1800" dirty="0">
                <a:latin typeface="Carlito"/>
                <a:cs typeface="Carlito"/>
              </a:rPr>
              <a:t>payload</a:t>
            </a:r>
            <a:r>
              <a:rPr sz="1800" spc="-155" dirty="0">
                <a:latin typeface="Carlito"/>
                <a:cs typeface="Carlito"/>
              </a:rPr>
              <a:t> </a:t>
            </a:r>
            <a:r>
              <a:rPr sz="1800" dirty="0">
                <a:latin typeface="Carlito"/>
                <a:cs typeface="Carlito"/>
              </a:rPr>
              <a:t>were</a:t>
            </a:r>
            <a:r>
              <a:rPr sz="1800" spc="-15" dirty="0">
                <a:latin typeface="Carlito"/>
                <a:cs typeface="Carlito"/>
              </a:rPr>
              <a:t> </a:t>
            </a:r>
            <a:r>
              <a:rPr sz="1800" spc="-10" dirty="0">
                <a:latin typeface="Carlito"/>
                <a:cs typeface="Carlito"/>
              </a:rPr>
              <a:t>successful.</a:t>
            </a:r>
            <a:endParaRPr sz="1800">
              <a:latin typeface="Carlito"/>
              <a:cs typeface="Carlito"/>
            </a:endParaRPr>
          </a:p>
          <a:p>
            <a:pPr marL="241300" indent="-228600">
              <a:lnSpc>
                <a:spcPct val="100000"/>
              </a:lnSpc>
              <a:spcBef>
                <a:spcPts val="1445"/>
              </a:spcBef>
              <a:buFont typeface="Arial"/>
              <a:buChar char="•"/>
              <a:tabLst>
                <a:tab pos="241300" algn="l"/>
              </a:tabLst>
            </a:pPr>
            <a:r>
              <a:rPr sz="1800" dirty="0">
                <a:latin typeface="Carlito"/>
                <a:cs typeface="Carlito"/>
              </a:rPr>
              <a:t>The</a:t>
            </a:r>
            <a:r>
              <a:rPr sz="1800" spc="-70" dirty="0">
                <a:latin typeface="Carlito"/>
                <a:cs typeface="Carlito"/>
              </a:rPr>
              <a:t> </a:t>
            </a:r>
            <a:r>
              <a:rPr sz="1800" dirty="0">
                <a:latin typeface="Carlito"/>
                <a:cs typeface="Carlito"/>
              </a:rPr>
              <a:t>most</a:t>
            </a:r>
            <a:r>
              <a:rPr sz="1800" spc="-60" dirty="0">
                <a:latin typeface="Carlito"/>
                <a:cs typeface="Carlito"/>
              </a:rPr>
              <a:t> </a:t>
            </a:r>
            <a:r>
              <a:rPr sz="1800" dirty="0">
                <a:latin typeface="Carlito"/>
                <a:cs typeface="Carlito"/>
              </a:rPr>
              <a:t>successful</a:t>
            </a:r>
            <a:r>
              <a:rPr sz="1800" spc="55" dirty="0">
                <a:latin typeface="Carlito"/>
                <a:cs typeface="Carlito"/>
              </a:rPr>
              <a:t> </a:t>
            </a:r>
            <a:r>
              <a:rPr sz="1800" dirty="0">
                <a:latin typeface="Carlito"/>
                <a:cs typeface="Carlito"/>
              </a:rPr>
              <a:t>rate</a:t>
            </a:r>
            <a:r>
              <a:rPr sz="1800" spc="-110" dirty="0">
                <a:latin typeface="Carlito"/>
                <a:cs typeface="Carlito"/>
              </a:rPr>
              <a:t> </a:t>
            </a:r>
            <a:r>
              <a:rPr sz="1800" dirty="0">
                <a:latin typeface="Carlito"/>
                <a:cs typeface="Carlito"/>
              </a:rPr>
              <a:t>of launches</a:t>
            </a:r>
            <a:r>
              <a:rPr sz="1800" spc="-135" dirty="0">
                <a:latin typeface="Carlito"/>
                <a:cs typeface="Carlito"/>
              </a:rPr>
              <a:t> </a:t>
            </a:r>
            <a:r>
              <a:rPr sz="1800" dirty="0">
                <a:latin typeface="Carlito"/>
                <a:cs typeface="Carlito"/>
              </a:rPr>
              <a:t>seem</a:t>
            </a:r>
            <a:r>
              <a:rPr sz="1800" spc="10" dirty="0">
                <a:latin typeface="Carlito"/>
                <a:cs typeface="Carlito"/>
              </a:rPr>
              <a:t> </a:t>
            </a:r>
            <a:r>
              <a:rPr sz="1800" dirty="0">
                <a:latin typeface="Carlito"/>
                <a:cs typeface="Carlito"/>
              </a:rPr>
              <a:t>to</a:t>
            </a:r>
            <a:r>
              <a:rPr sz="1800" spc="-30" dirty="0">
                <a:latin typeface="Carlito"/>
                <a:cs typeface="Carlito"/>
              </a:rPr>
              <a:t> </a:t>
            </a:r>
            <a:r>
              <a:rPr sz="1800" dirty="0">
                <a:latin typeface="Carlito"/>
                <a:cs typeface="Carlito"/>
              </a:rPr>
              <a:t>be</a:t>
            </a:r>
            <a:r>
              <a:rPr sz="1800" spc="-45" dirty="0">
                <a:latin typeface="Carlito"/>
                <a:cs typeface="Carlito"/>
              </a:rPr>
              <a:t> </a:t>
            </a:r>
            <a:r>
              <a:rPr sz="1800" dirty="0">
                <a:latin typeface="Carlito"/>
                <a:cs typeface="Carlito"/>
              </a:rPr>
              <a:t>from</a:t>
            </a:r>
            <a:r>
              <a:rPr sz="1800" spc="5" dirty="0">
                <a:latin typeface="Carlito"/>
                <a:cs typeface="Carlito"/>
              </a:rPr>
              <a:t> </a:t>
            </a:r>
            <a:r>
              <a:rPr sz="1800" dirty="0">
                <a:latin typeface="Carlito"/>
                <a:cs typeface="Carlito"/>
              </a:rPr>
              <a:t>KSC</a:t>
            </a:r>
            <a:r>
              <a:rPr sz="1800" spc="-40" dirty="0">
                <a:latin typeface="Carlito"/>
                <a:cs typeface="Carlito"/>
              </a:rPr>
              <a:t> </a:t>
            </a:r>
            <a:r>
              <a:rPr sz="1800" dirty="0">
                <a:latin typeface="Carlito"/>
                <a:cs typeface="Carlito"/>
              </a:rPr>
              <a:t>LC</a:t>
            </a:r>
            <a:r>
              <a:rPr sz="1800" spc="-35" dirty="0">
                <a:latin typeface="Carlito"/>
                <a:cs typeface="Carlito"/>
              </a:rPr>
              <a:t> </a:t>
            </a:r>
            <a:r>
              <a:rPr sz="1800" dirty="0">
                <a:latin typeface="Carlito"/>
                <a:cs typeface="Carlito"/>
              </a:rPr>
              <a:t>39A</a:t>
            </a:r>
            <a:r>
              <a:rPr sz="1800" spc="25" dirty="0">
                <a:latin typeface="Carlito"/>
                <a:cs typeface="Carlito"/>
              </a:rPr>
              <a:t> </a:t>
            </a:r>
            <a:r>
              <a:rPr sz="1800" spc="-10" dirty="0">
                <a:latin typeface="Carlito"/>
                <a:cs typeface="Carlito"/>
              </a:rPr>
              <a:t>regardless</a:t>
            </a:r>
            <a:r>
              <a:rPr sz="1800" spc="-80" dirty="0">
                <a:latin typeface="Carlito"/>
                <a:cs typeface="Carlito"/>
              </a:rPr>
              <a:t> </a:t>
            </a:r>
            <a:r>
              <a:rPr sz="1800" spc="-10" dirty="0">
                <a:latin typeface="Carlito"/>
                <a:cs typeface="Carlito"/>
              </a:rPr>
              <a:t>payload.</a:t>
            </a:r>
            <a:endParaRPr sz="1800">
              <a:latin typeface="Carlito"/>
              <a:cs typeface="Carlito"/>
            </a:endParaRPr>
          </a:p>
        </p:txBody>
      </p:sp>
      <p:sp>
        <p:nvSpPr>
          <p:cNvPr id="3" name="object 3"/>
          <p:cNvSpPr txBox="1">
            <a:spLocks noGrp="1"/>
          </p:cNvSpPr>
          <p:nvPr>
            <p:ph type="title"/>
          </p:nvPr>
        </p:nvSpPr>
        <p:spPr>
          <a:xfrm>
            <a:off x="849312" y="420369"/>
            <a:ext cx="4739005" cy="586740"/>
          </a:xfrm>
          <a:prstGeom prst="rect">
            <a:avLst/>
          </a:prstGeom>
        </p:spPr>
        <p:txBody>
          <a:bodyPr vert="horz" wrap="square" lIns="0" tIns="16510" rIns="0" bIns="0" rtlCol="0">
            <a:spAutoFit/>
          </a:bodyPr>
          <a:lstStyle/>
          <a:p>
            <a:pPr marL="12700">
              <a:lnSpc>
                <a:spcPct val="100000"/>
              </a:lnSpc>
              <a:spcBef>
                <a:spcPts val="130"/>
              </a:spcBef>
            </a:pPr>
            <a:r>
              <a:rPr spc="-90" dirty="0"/>
              <a:t>Payload</a:t>
            </a:r>
            <a:r>
              <a:rPr spc="-165" dirty="0"/>
              <a:t> </a:t>
            </a:r>
            <a:r>
              <a:rPr spc="-60" dirty="0"/>
              <a:t>vs.</a:t>
            </a:r>
            <a:r>
              <a:rPr spc="-195" dirty="0"/>
              <a:t> </a:t>
            </a:r>
            <a:r>
              <a:rPr spc="-85" dirty="0"/>
              <a:t>Launch</a:t>
            </a:r>
            <a:r>
              <a:rPr spc="-105" dirty="0"/>
              <a:t> </a:t>
            </a:r>
            <a:r>
              <a:rPr spc="-50" dirty="0"/>
              <a:t>Site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22</a:t>
            </a:r>
          </a:p>
        </p:txBody>
      </p:sp>
      <p:pic>
        <p:nvPicPr>
          <p:cNvPr id="6" name="Picture 5"/>
          <p:cNvPicPr>
            <a:picLocks noChangeAspect="1"/>
          </p:cNvPicPr>
          <p:nvPr/>
        </p:nvPicPr>
        <p:blipFill>
          <a:blip r:embed="rId2"/>
          <a:stretch>
            <a:fillRect/>
          </a:stretch>
        </p:blipFill>
        <p:spPr>
          <a:xfrm>
            <a:off x="1447800" y="1295400"/>
            <a:ext cx="8704762" cy="31238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2108517"/>
            <a:ext cx="3645535" cy="1024890"/>
          </a:xfrm>
          <a:prstGeom prst="rect">
            <a:avLst/>
          </a:prstGeom>
        </p:spPr>
        <p:txBody>
          <a:bodyPr vert="horz" wrap="square" lIns="0" tIns="9525" rIns="0" bIns="0" rtlCol="0">
            <a:spAutoFit/>
          </a:bodyPr>
          <a:lstStyle/>
          <a:p>
            <a:pPr marL="241300" marR="5080" indent="-229235">
              <a:lnSpc>
                <a:spcPct val="101899"/>
              </a:lnSpc>
              <a:spcBef>
                <a:spcPts val="75"/>
              </a:spcBef>
              <a:buChar char="•"/>
              <a:tabLst>
                <a:tab pos="241300" algn="l"/>
              </a:tabLst>
            </a:pPr>
            <a:r>
              <a:rPr sz="2150" spc="-80" dirty="0">
                <a:solidFill>
                  <a:srgbClr val="292929"/>
                </a:solidFill>
                <a:latin typeface="Arial"/>
                <a:cs typeface="Arial"/>
              </a:rPr>
              <a:t>The</a:t>
            </a:r>
            <a:r>
              <a:rPr sz="2150" spc="-30" dirty="0">
                <a:solidFill>
                  <a:srgbClr val="292929"/>
                </a:solidFill>
                <a:latin typeface="Arial"/>
                <a:cs typeface="Arial"/>
              </a:rPr>
              <a:t> </a:t>
            </a:r>
            <a:r>
              <a:rPr sz="2150" dirty="0">
                <a:solidFill>
                  <a:srgbClr val="292929"/>
                </a:solidFill>
                <a:latin typeface="Arial"/>
                <a:cs typeface="Arial"/>
              </a:rPr>
              <a:t>highest</a:t>
            </a:r>
            <a:r>
              <a:rPr sz="2150" spc="-15" dirty="0">
                <a:solidFill>
                  <a:srgbClr val="292929"/>
                </a:solidFill>
                <a:latin typeface="Arial"/>
                <a:cs typeface="Arial"/>
              </a:rPr>
              <a:t> </a:t>
            </a:r>
            <a:r>
              <a:rPr sz="2150" dirty="0">
                <a:solidFill>
                  <a:srgbClr val="292929"/>
                </a:solidFill>
                <a:latin typeface="Arial"/>
                <a:cs typeface="Arial"/>
              </a:rPr>
              <a:t>rate</a:t>
            </a:r>
            <a:r>
              <a:rPr sz="2150" spc="-25" dirty="0">
                <a:solidFill>
                  <a:srgbClr val="292929"/>
                </a:solidFill>
                <a:latin typeface="Arial"/>
                <a:cs typeface="Arial"/>
              </a:rPr>
              <a:t> </a:t>
            </a:r>
            <a:r>
              <a:rPr sz="2150" dirty="0">
                <a:solidFill>
                  <a:srgbClr val="292929"/>
                </a:solidFill>
                <a:latin typeface="Arial"/>
                <a:cs typeface="Arial"/>
              </a:rPr>
              <a:t>of</a:t>
            </a:r>
            <a:r>
              <a:rPr sz="2150" spc="-5" dirty="0">
                <a:solidFill>
                  <a:srgbClr val="292929"/>
                </a:solidFill>
                <a:latin typeface="Arial"/>
                <a:cs typeface="Arial"/>
              </a:rPr>
              <a:t> </a:t>
            </a:r>
            <a:r>
              <a:rPr sz="2150" spc="-10" dirty="0">
                <a:solidFill>
                  <a:srgbClr val="292929"/>
                </a:solidFill>
                <a:latin typeface="Arial"/>
                <a:cs typeface="Arial"/>
              </a:rPr>
              <a:t>success </a:t>
            </a:r>
            <a:r>
              <a:rPr sz="2150" spc="-45" dirty="0">
                <a:solidFill>
                  <a:srgbClr val="292929"/>
                </a:solidFill>
                <a:latin typeface="Arial"/>
                <a:cs typeface="Arial"/>
              </a:rPr>
              <a:t>have</a:t>
            </a:r>
            <a:r>
              <a:rPr sz="2150" spc="-105" dirty="0">
                <a:solidFill>
                  <a:srgbClr val="292929"/>
                </a:solidFill>
                <a:latin typeface="Arial"/>
                <a:cs typeface="Arial"/>
              </a:rPr>
              <a:t> </a:t>
            </a:r>
            <a:r>
              <a:rPr sz="2150" spc="-50" dirty="0">
                <a:solidFill>
                  <a:srgbClr val="292929"/>
                </a:solidFill>
                <a:latin typeface="Arial"/>
                <a:cs typeface="Arial"/>
              </a:rPr>
              <a:t>ES=L1,</a:t>
            </a:r>
            <a:r>
              <a:rPr sz="2150" dirty="0">
                <a:solidFill>
                  <a:srgbClr val="292929"/>
                </a:solidFill>
                <a:latin typeface="Arial"/>
                <a:cs typeface="Arial"/>
              </a:rPr>
              <a:t> </a:t>
            </a:r>
            <a:r>
              <a:rPr sz="2150" spc="-215" dirty="0">
                <a:solidFill>
                  <a:srgbClr val="292929"/>
                </a:solidFill>
                <a:latin typeface="Arial"/>
                <a:cs typeface="Arial"/>
              </a:rPr>
              <a:t>GEO,</a:t>
            </a:r>
            <a:r>
              <a:rPr sz="2150" spc="65" dirty="0">
                <a:solidFill>
                  <a:srgbClr val="292929"/>
                </a:solidFill>
                <a:latin typeface="Arial"/>
                <a:cs typeface="Arial"/>
              </a:rPr>
              <a:t> </a:t>
            </a:r>
            <a:r>
              <a:rPr sz="2150" spc="-175" dirty="0">
                <a:solidFill>
                  <a:srgbClr val="292929"/>
                </a:solidFill>
                <a:latin typeface="Arial"/>
                <a:cs typeface="Arial"/>
              </a:rPr>
              <a:t>HEO,</a:t>
            </a:r>
            <a:r>
              <a:rPr sz="2150" spc="25" dirty="0">
                <a:solidFill>
                  <a:srgbClr val="292929"/>
                </a:solidFill>
                <a:latin typeface="Arial"/>
                <a:cs typeface="Arial"/>
              </a:rPr>
              <a:t> </a:t>
            </a:r>
            <a:r>
              <a:rPr sz="2150" spc="-295" dirty="0">
                <a:solidFill>
                  <a:srgbClr val="292929"/>
                </a:solidFill>
                <a:latin typeface="Arial"/>
                <a:cs typeface="Arial"/>
              </a:rPr>
              <a:t>SSO</a:t>
            </a:r>
            <a:endParaRPr sz="2150">
              <a:latin typeface="Arial"/>
              <a:cs typeface="Arial"/>
            </a:endParaRPr>
          </a:p>
          <a:p>
            <a:pPr marL="241300">
              <a:lnSpc>
                <a:spcPct val="100000"/>
              </a:lnSpc>
              <a:spcBef>
                <a:spcPts val="50"/>
              </a:spcBef>
            </a:pPr>
            <a:r>
              <a:rPr sz="2150" dirty="0">
                <a:solidFill>
                  <a:srgbClr val="292929"/>
                </a:solidFill>
                <a:latin typeface="Arial"/>
                <a:cs typeface="Arial"/>
              </a:rPr>
              <a:t>orbits</a:t>
            </a:r>
            <a:r>
              <a:rPr sz="2150" spc="175" dirty="0">
                <a:solidFill>
                  <a:srgbClr val="292929"/>
                </a:solidFill>
                <a:latin typeface="Arial"/>
                <a:cs typeface="Arial"/>
              </a:rPr>
              <a:t> </a:t>
            </a:r>
            <a:r>
              <a:rPr sz="2150" spc="-10" dirty="0">
                <a:solidFill>
                  <a:srgbClr val="292929"/>
                </a:solidFill>
                <a:latin typeface="Arial"/>
                <a:cs typeface="Arial"/>
              </a:rPr>
              <a:t>launches</a:t>
            </a:r>
            <a:endParaRPr sz="2150">
              <a:latin typeface="Arial"/>
              <a:cs typeface="Arial"/>
            </a:endParaRPr>
          </a:p>
        </p:txBody>
      </p:sp>
      <p:sp>
        <p:nvSpPr>
          <p:cNvPr id="3" name="object 3"/>
          <p:cNvSpPr txBox="1">
            <a:spLocks noGrp="1"/>
          </p:cNvSpPr>
          <p:nvPr>
            <p:ph type="title"/>
          </p:nvPr>
        </p:nvSpPr>
        <p:spPr>
          <a:xfrm>
            <a:off x="849312" y="420624"/>
            <a:ext cx="5539105" cy="586740"/>
          </a:xfrm>
          <a:prstGeom prst="rect">
            <a:avLst/>
          </a:prstGeom>
        </p:spPr>
        <p:txBody>
          <a:bodyPr vert="horz" wrap="square" lIns="0" tIns="16510" rIns="0" bIns="0" rtlCol="0">
            <a:spAutoFit/>
          </a:bodyPr>
          <a:lstStyle/>
          <a:p>
            <a:pPr marL="12700">
              <a:lnSpc>
                <a:spcPct val="100000"/>
              </a:lnSpc>
              <a:spcBef>
                <a:spcPts val="130"/>
              </a:spcBef>
            </a:pPr>
            <a:r>
              <a:rPr spc="-254" dirty="0"/>
              <a:t>Success</a:t>
            </a:r>
            <a:r>
              <a:rPr spc="85" dirty="0"/>
              <a:t> </a:t>
            </a:r>
            <a:r>
              <a:rPr spc="-125" dirty="0"/>
              <a:t>Rate</a:t>
            </a:r>
            <a:r>
              <a:rPr spc="15" dirty="0"/>
              <a:t> </a:t>
            </a:r>
            <a:r>
              <a:rPr spc="-60" dirty="0"/>
              <a:t>vs.</a:t>
            </a:r>
            <a:r>
              <a:rPr spc="35" dirty="0"/>
              <a:t> </a:t>
            </a:r>
            <a:r>
              <a:rPr dirty="0"/>
              <a:t>Orbit</a:t>
            </a:r>
            <a:r>
              <a:rPr spc="-20" dirty="0"/>
              <a:t> </a:t>
            </a:r>
            <a:r>
              <a:rPr spc="-105" dirty="0"/>
              <a:t>Type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23</a:t>
            </a:r>
          </a:p>
        </p:txBody>
      </p:sp>
      <p:pic>
        <p:nvPicPr>
          <p:cNvPr id="6" name="Picture 5"/>
          <p:cNvPicPr>
            <a:picLocks noChangeAspect="1"/>
          </p:cNvPicPr>
          <p:nvPr/>
        </p:nvPicPr>
        <p:blipFill>
          <a:blip r:embed="rId2"/>
          <a:stretch>
            <a:fillRect/>
          </a:stretch>
        </p:blipFill>
        <p:spPr>
          <a:xfrm>
            <a:off x="5181600" y="1828800"/>
            <a:ext cx="5809524" cy="40857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2086673"/>
            <a:ext cx="3573145" cy="1736725"/>
          </a:xfrm>
          <a:prstGeom prst="rect">
            <a:avLst/>
          </a:prstGeom>
        </p:spPr>
        <p:txBody>
          <a:bodyPr vert="horz" wrap="square" lIns="0" tIns="15875" rIns="0" bIns="0" rtlCol="0">
            <a:spAutoFit/>
          </a:bodyPr>
          <a:lstStyle/>
          <a:p>
            <a:pPr marL="241300" marR="307975" indent="-229235">
              <a:lnSpc>
                <a:spcPct val="100000"/>
              </a:lnSpc>
              <a:spcBef>
                <a:spcPts val="125"/>
              </a:spcBef>
              <a:buChar char="•"/>
              <a:tabLst>
                <a:tab pos="241300" algn="l"/>
              </a:tabLst>
            </a:pPr>
            <a:r>
              <a:rPr sz="2000" spc="-155" dirty="0">
                <a:solidFill>
                  <a:srgbClr val="292929"/>
                </a:solidFill>
                <a:latin typeface="Arial"/>
                <a:cs typeface="Arial"/>
              </a:rPr>
              <a:t>VLEO</a:t>
            </a:r>
            <a:r>
              <a:rPr sz="2000" spc="-25" dirty="0">
                <a:solidFill>
                  <a:srgbClr val="292929"/>
                </a:solidFill>
                <a:latin typeface="Arial"/>
                <a:cs typeface="Arial"/>
              </a:rPr>
              <a:t> </a:t>
            </a:r>
            <a:r>
              <a:rPr sz="2000" dirty="0">
                <a:solidFill>
                  <a:srgbClr val="292929"/>
                </a:solidFill>
                <a:latin typeface="Arial"/>
                <a:cs typeface="Arial"/>
              </a:rPr>
              <a:t>orbit</a:t>
            </a:r>
            <a:r>
              <a:rPr sz="2000" spc="50" dirty="0">
                <a:solidFill>
                  <a:srgbClr val="292929"/>
                </a:solidFill>
                <a:latin typeface="Arial"/>
                <a:cs typeface="Arial"/>
              </a:rPr>
              <a:t> </a:t>
            </a:r>
            <a:r>
              <a:rPr sz="2000" spc="-20" dirty="0">
                <a:solidFill>
                  <a:srgbClr val="292929"/>
                </a:solidFill>
                <a:latin typeface="Arial"/>
                <a:cs typeface="Arial"/>
              </a:rPr>
              <a:t>gain</a:t>
            </a:r>
            <a:r>
              <a:rPr sz="2000" spc="10" dirty="0">
                <a:solidFill>
                  <a:srgbClr val="292929"/>
                </a:solidFill>
                <a:latin typeface="Arial"/>
                <a:cs typeface="Arial"/>
              </a:rPr>
              <a:t> </a:t>
            </a:r>
            <a:r>
              <a:rPr sz="2000" dirty="0">
                <a:solidFill>
                  <a:srgbClr val="292929"/>
                </a:solidFill>
                <a:latin typeface="Arial"/>
                <a:cs typeface="Arial"/>
              </a:rPr>
              <a:t>the</a:t>
            </a:r>
            <a:r>
              <a:rPr sz="2000" spc="-5" dirty="0">
                <a:solidFill>
                  <a:srgbClr val="292929"/>
                </a:solidFill>
                <a:latin typeface="Arial"/>
                <a:cs typeface="Arial"/>
              </a:rPr>
              <a:t> </a:t>
            </a:r>
            <a:r>
              <a:rPr sz="2000" spc="-10" dirty="0">
                <a:solidFill>
                  <a:srgbClr val="292929"/>
                </a:solidFill>
                <a:latin typeface="Arial"/>
                <a:cs typeface="Arial"/>
              </a:rPr>
              <a:t>highest popularity</a:t>
            </a:r>
            <a:r>
              <a:rPr sz="2000" spc="-80" dirty="0">
                <a:solidFill>
                  <a:srgbClr val="292929"/>
                </a:solidFill>
                <a:latin typeface="Arial"/>
                <a:cs typeface="Arial"/>
              </a:rPr>
              <a:t> </a:t>
            </a:r>
            <a:r>
              <a:rPr sz="2000" spc="-30" dirty="0">
                <a:solidFill>
                  <a:srgbClr val="292929"/>
                </a:solidFill>
                <a:latin typeface="Arial"/>
                <a:cs typeface="Arial"/>
              </a:rPr>
              <a:t>among</a:t>
            </a:r>
            <a:r>
              <a:rPr sz="2000" spc="-75" dirty="0">
                <a:solidFill>
                  <a:srgbClr val="292929"/>
                </a:solidFill>
                <a:latin typeface="Arial"/>
                <a:cs typeface="Arial"/>
              </a:rPr>
              <a:t> </a:t>
            </a:r>
            <a:r>
              <a:rPr sz="2000" dirty="0">
                <a:solidFill>
                  <a:srgbClr val="292929"/>
                </a:solidFill>
                <a:latin typeface="Arial"/>
                <a:cs typeface="Arial"/>
              </a:rPr>
              <a:t>all</a:t>
            </a:r>
            <a:r>
              <a:rPr sz="2000" spc="-30" dirty="0">
                <a:solidFill>
                  <a:srgbClr val="292929"/>
                </a:solidFill>
                <a:latin typeface="Arial"/>
                <a:cs typeface="Arial"/>
              </a:rPr>
              <a:t> </a:t>
            </a:r>
            <a:r>
              <a:rPr sz="2000" spc="-20" dirty="0">
                <a:solidFill>
                  <a:srgbClr val="292929"/>
                </a:solidFill>
                <a:latin typeface="Arial"/>
                <a:cs typeface="Arial"/>
              </a:rPr>
              <a:t>types</a:t>
            </a:r>
            <a:endParaRPr sz="2000">
              <a:latin typeface="Arial"/>
              <a:cs typeface="Arial"/>
            </a:endParaRPr>
          </a:p>
          <a:p>
            <a:pPr marL="241300" marR="5080" indent="-229235">
              <a:lnSpc>
                <a:spcPct val="100000"/>
              </a:lnSpc>
              <a:spcBef>
                <a:spcPts val="1435"/>
              </a:spcBef>
              <a:buChar char="•"/>
              <a:tabLst>
                <a:tab pos="241300" algn="l"/>
              </a:tabLst>
            </a:pPr>
            <a:r>
              <a:rPr sz="2000" spc="-229" dirty="0">
                <a:latin typeface="Arial"/>
                <a:cs typeface="Arial"/>
              </a:rPr>
              <a:t>ISS</a:t>
            </a:r>
            <a:r>
              <a:rPr sz="2000" spc="15" dirty="0">
                <a:latin typeface="Arial"/>
                <a:cs typeface="Arial"/>
              </a:rPr>
              <a:t> </a:t>
            </a:r>
            <a:r>
              <a:rPr sz="2000" spc="-70" dirty="0">
                <a:latin typeface="Arial"/>
                <a:cs typeface="Arial"/>
              </a:rPr>
              <a:t>have</a:t>
            </a:r>
            <a:r>
              <a:rPr sz="2000" spc="-5" dirty="0">
                <a:latin typeface="Arial"/>
                <a:cs typeface="Arial"/>
              </a:rPr>
              <a:t> </a:t>
            </a:r>
            <a:r>
              <a:rPr sz="2000" dirty="0">
                <a:latin typeface="Arial"/>
                <a:cs typeface="Arial"/>
              </a:rPr>
              <a:t>pretty</a:t>
            </a:r>
            <a:r>
              <a:rPr sz="2000" spc="-60" dirty="0">
                <a:latin typeface="Arial"/>
                <a:cs typeface="Arial"/>
              </a:rPr>
              <a:t> </a:t>
            </a:r>
            <a:r>
              <a:rPr sz="2000" dirty="0">
                <a:latin typeface="Arial"/>
                <a:cs typeface="Arial"/>
              </a:rPr>
              <a:t>the</a:t>
            </a:r>
            <a:r>
              <a:rPr sz="2000" spc="75" dirty="0">
                <a:latin typeface="Arial"/>
                <a:cs typeface="Arial"/>
              </a:rPr>
              <a:t> </a:t>
            </a:r>
            <a:r>
              <a:rPr sz="2000" spc="-10" dirty="0">
                <a:latin typeface="Arial"/>
                <a:cs typeface="Arial"/>
              </a:rPr>
              <a:t>regular </a:t>
            </a:r>
            <a:r>
              <a:rPr sz="2000" spc="-30" dirty="0">
                <a:latin typeface="Arial"/>
                <a:cs typeface="Arial"/>
              </a:rPr>
              <a:t>amount</a:t>
            </a:r>
            <a:r>
              <a:rPr sz="2000" spc="-75" dirty="0">
                <a:latin typeface="Arial"/>
                <a:cs typeface="Arial"/>
              </a:rPr>
              <a:t> </a:t>
            </a:r>
            <a:r>
              <a:rPr sz="2000" dirty="0">
                <a:latin typeface="Arial"/>
                <a:cs typeface="Arial"/>
              </a:rPr>
              <a:t>of</a:t>
            </a:r>
            <a:r>
              <a:rPr sz="2000" spc="25" dirty="0">
                <a:latin typeface="Arial"/>
                <a:cs typeface="Arial"/>
              </a:rPr>
              <a:t> </a:t>
            </a:r>
            <a:r>
              <a:rPr sz="2000" spc="-85" dirty="0">
                <a:latin typeface="Arial"/>
                <a:cs typeface="Arial"/>
              </a:rPr>
              <a:t>launches</a:t>
            </a:r>
            <a:r>
              <a:rPr sz="2000" spc="-50" dirty="0">
                <a:latin typeface="Arial"/>
                <a:cs typeface="Arial"/>
              </a:rPr>
              <a:t> </a:t>
            </a:r>
            <a:r>
              <a:rPr sz="2000" dirty="0">
                <a:latin typeface="Arial"/>
                <a:cs typeface="Arial"/>
              </a:rPr>
              <a:t>during</a:t>
            </a:r>
            <a:r>
              <a:rPr sz="2000" spc="50" dirty="0">
                <a:latin typeface="Arial"/>
                <a:cs typeface="Arial"/>
              </a:rPr>
              <a:t> </a:t>
            </a:r>
            <a:r>
              <a:rPr sz="2000" spc="-25" dirty="0">
                <a:latin typeface="Arial"/>
                <a:cs typeface="Arial"/>
              </a:rPr>
              <a:t>the whole</a:t>
            </a:r>
            <a:r>
              <a:rPr sz="2000" spc="-100" dirty="0">
                <a:latin typeface="Arial"/>
                <a:cs typeface="Arial"/>
              </a:rPr>
              <a:t> </a:t>
            </a:r>
            <a:r>
              <a:rPr sz="2000" spc="-10" dirty="0">
                <a:latin typeface="Arial"/>
                <a:cs typeface="Arial"/>
              </a:rPr>
              <a:t>period</a:t>
            </a:r>
            <a:endParaRPr sz="2000">
              <a:latin typeface="Arial"/>
              <a:cs typeface="Arial"/>
            </a:endParaRPr>
          </a:p>
        </p:txBody>
      </p:sp>
      <p:sp>
        <p:nvSpPr>
          <p:cNvPr id="3" name="object 3"/>
          <p:cNvSpPr txBox="1">
            <a:spLocks noGrp="1"/>
          </p:cNvSpPr>
          <p:nvPr>
            <p:ph type="title"/>
          </p:nvPr>
        </p:nvSpPr>
        <p:spPr>
          <a:xfrm>
            <a:off x="849312" y="420624"/>
            <a:ext cx="5821045" cy="586740"/>
          </a:xfrm>
          <a:prstGeom prst="rect">
            <a:avLst/>
          </a:prstGeom>
        </p:spPr>
        <p:txBody>
          <a:bodyPr vert="horz" wrap="square" lIns="0" tIns="16510" rIns="0" bIns="0" rtlCol="0">
            <a:spAutoFit/>
          </a:bodyPr>
          <a:lstStyle/>
          <a:p>
            <a:pPr marL="12700">
              <a:lnSpc>
                <a:spcPct val="100000"/>
              </a:lnSpc>
              <a:spcBef>
                <a:spcPts val="130"/>
              </a:spcBef>
            </a:pPr>
            <a:r>
              <a:rPr dirty="0"/>
              <a:t>Flight</a:t>
            </a:r>
            <a:r>
              <a:rPr spc="-25" dirty="0"/>
              <a:t> </a:t>
            </a:r>
            <a:r>
              <a:rPr spc="-55" dirty="0"/>
              <a:t>Number</a:t>
            </a:r>
            <a:r>
              <a:rPr spc="-20" dirty="0"/>
              <a:t> </a:t>
            </a:r>
            <a:r>
              <a:rPr spc="-60" dirty="0"/>
              <a:t>vs.</a:t>
            </a:r>
            <a:r>
              <a:rPr spc="35" dirty="0"/>
              <a:t> </a:t>
            </a:r>
            <a:r>
              <a:rPr dirty="0"/>
              <a:t>Orbit</a:t>
            </a:r>
            <a:r>
              <a:rPr spc="-20" dirty="0"/>
              <a:t> </a:t>
            </a:r>
            <a:r>
              <a:rPr spc="-100" dirty="0"/>
              <a:t>Type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24</a:t>
            </a:r>
          </a:p>
        </p:txBody>
      </p:sp>
      <p:pic>
        <p:nvPicPr>
          <p:cNvPr id="6" name="Picture 5"/>
          <p:cNvPicPr>
            <a:picLocks noChangeAspect="1"/>
          </p:cNvPicPr>
          <p:nvPr/>
        </p:nvPicPr>
        <p:blipFill>
          <a:blip r:embed="rId2"/>
          <a:stretch>
            <a:fillRect/>
          </a:stretch>
        </p:blipFill>
        <p:spPr>
          <a:xfrm>
            <a:off x="5105400" y="1600200"/>
            <a:ext cx="5914286" cy="414285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2083435"/>
            <a:ext cx="3563620" cy="1598295"/>
          </a:xfrm>
          <a:prstGeom prst="rect">
            <a:avLst/>
          </a:prstGeom>
        </p:spPr>
        <p:txBody>
          <a:bodyPr vert="horz" wrap="square" lIns="0" tIns="16510" rIns="0" bIns="0" rtlCol="0">
            <a:spAutoFit/>
          </a:bodyPr>
          <a:lstStyle/>
          <a:p>
            <a:pPr marL="241300" indent="-228600">
              <a:lnSpc>
                <a:spcPct val="100000"/>
              </a:lnSpc>
              <a:spcBef>
                <a:spcPts val="130"/>
              </a:spcBef>
              <a:buChar char="•"/>
              <a:tabLst>
                <a:tab pos="241300" algn="l"/>
              </a:tabLst>
            </a:pPr>
            <a:r>
              <a:rPr sz="2150" spc="-70" dirty="0">
                <a:solidFill>
                  <a:srgbClr val="292929"/>
                </a:solidFill>
                <a:latin typeface="Arial"/>
                <a:cs typeface="Arial"/>
              </a:rPr>
              <a:t>There</a:t>
            </a:r>
            <a:r>
              <a:rPr sz="2150" spc="-40" dirty="0">
                <a:solidFill>
                  <a:srgbClr val="292929"/>
                </a:solidFill>
                <a:latin typeface="Arial"/>
                <a:cs typeface="Arial"/>
              </a:rPr>
              <a:t> </a:t>
            </a:r>
            <a:r>
              <a:rPr sz="2150" dirty="0">
                <a:solidFill>
                  <a:srgbClr val="292929"/>
                </a:solidFill>
                <a:latin typeface="Arial"/>
                <a:cs typeface="Arial"/>
              </a:rPr>
              <a:t>is</a:t>
            </a:r>
            <a:r>
              <a:rPr sz="2150" spc="20" dirty="0">
                <a:solidFill>
                  <a:srgbClr val="292929"/>
                </a:solidFill>
                <a:latin typeface="Arial"/>
                <a:cs typeface="Arial"/>
              </a:rPr>
              <a:t> </a:t>
            </a:r>
            <a:r>
              <a:rPr sz="2150" dirty="0">
                <a:solidFill>
                  <a:srgbClr val="292929"/>
                </a:solidFill>
                <a:latin typeface="Arial"/>
                <a:cs typeface="Arial"/>
              </a:rPr>
              <a:t>mostly</a:t>
            </a:r>
            <a:r>
              <a:rPr sz="2150" spc="45" dirty="0">
                <a:solidFill>
                  <a:srgbClr val="292929"/>
                </a:solidFill>
                <a:latin typeface="Arial"/>
                <a:cs typeface="Arial"/>
              </a:rPr>
              <a:t> </a:t>
            </a:r>
            <a:r>
              <a:rPr sz="2150" dirty="0">
                <a:solidFill>
                  <a:srgbClr val="292929"/>
                </a:solidFill>
                <a:latin typeface="Arial"/>
                <a:cs typeface="Arial"/>
              </a:rPr>
              <a:t>two</a:t>
            </a:r>
            <a:r>
              <a:rPr sz="2150" spc="65" dirty="0">
                <a:solidFill>
                  <a:srgbClr val="292929"/>
                </a:solidFill>
                <a:latin typeface="Arial"/>
                <a:cs typeface="Arial"/>
              </a:rPr>
              <a:t> </a:t>
            </a:r>
            <a:r>
              <a:rPr sz="2150" spc="-30" dirty="0">
                <a:solidFill>
                  <a:srgbClr val="292929"/>
                </a:solidFill>
                <a:latin typeface="Arial"/>
                <a:cs typeface="Arial"/>
              </a:rPr>
              <a:t>clusters</a:t>
            </a:r>
            <a:endParaRPr sz="2150">
              <a:latin typeface="Arial"/>
              <a:cs typeface="Arial"/>
            </a:endParaRPr>
          </a:p>
          <a:p>
            <a:pPr marL="241300">
              <a:lnSpc>
                <a:spcPct val="100000"/>
              </a:lnSpc>
              <a:spcBef>
                <a:spcPts val="50"/>
              </a:spcBef>
            </a:pPr>
            <a:r>
              <a:rPr sz="2150" dirty="0">
                <a:solidFill>
                  <a:srgbClr val="292929"/>
                </a:solidFill>
                <a:latin typeface="Arial"/>
                <a:cs typeface="Arial"/>
              </a:rPr>
              <a:t>of</a:t>
            </a:r>
            <a:r>
              <a:rPr sz="2150" spc="-50" dirty="0">
                <a:solidFill>
                  <a:srgbClr val="292929"/>
                </a:solidFill>
                <a:latin typeface="Arial"/>
                <a:cs typeface="Arial"/>
              </a:rPr>
              <a:t> </a:t>
            </a:r>
            <a:r>
              <a:rPr sz="2150" spc="-20" dirty="0">
                <a:solidFill>
                  <a:srgbClr val="292929"/>
                </a:solidFill>
                <a:latin typeface="Arial"/>
                <a:cs typeface="Arial"/>
              </a:rPr>
              <a:t>payload</a:t>
            </a:r>
            <a:r>
              <a:rPr sz="2150" spc="70" dirty="0">
                <a:solidFill>
                  <a:srgbClr val="292929"/>
                </a:solidFill>
                <a:latin typeface="Arial"/>
                <a:cs typeface="Arial"/>
              </a:rPr>
              <a:t> </a:t>
            </a:r>
            <a:r>
              <a:rPr sz="2150" spc="-20" dirty="0">
                <a:solidFill>
                  <a:srgbClr val="292929"/>
                </a:solidFill>
                <a:latin typeface="Arial"/>
                <a:cs typeface="Arial"/>
              </a:rPr>
              <a:t>mass</a:t>
            </a:r>
            <a:endParaRPr sz="2150">
              <a:latin typeface="Arial"/>
              <a:cs typeface="Arial"/>
            </a:endParaRPr>
          </a:p>
          <a:p>
            <a:pPr marL="699135" lvl="1" indent="-229235">
              <a:lnSpc>
                <a:spcPct val="100000"/>
              </a:lnSpc>
              <a:spcBef>
                <a:spcPts val="1450"/>
              </a:spcBef>
              <a:buChar char="•"/>
              <a:tabLst>
                <a:tab pos="699135" algn="l"/>
              </a:tabLst>
            </a:pPr>
            <a:r>
              <a:rPr sz="1800" spc="110" dirty="0">
                <a:solidFill>
                  <a:srgbClr val="292929"/>
                </a:solidFill>
                <a:latin typeface="Arial"/>
                <a:cs typeface="Arial"/>
              </a:rPr>
              <a:t>~1500</a:t>
            </a:r>
            <a:r>
              <a:rPr sz="1800" spc="-114" dirty="0">
                <a:solidFill>
                  <a:srgbClr val="292929"/>
                </a:solidFill>
                <a:latin typeface="Arial"/>
                <a:cs typeface="Arial"/>
              </a:rPr>
              <a:t> </a:t>
            </a:r>
            <a:r>
              <a:rPr sz="1800" dirty="0">
                <a:solidFill>
                  <a:srgbClr val="292929"/>
                </a:solidFill>
                <a:latin typeface="Arial"/>
                <a:cs typeface="Arial"/>
              </a:rPr>
              <a:t>–</a:t>
            </a:r>
            <a:r>
              <a:rPr sz="1800" spc="5" dirty="0">
                <a:solidFill>
                  <a:srgbClr val="292929"/>
                </a:solidFill>
                <a:latin typeface="Arial"/>
                <a:cs typeface="Arial"/>
              </a:rPr>
              <a:t> </a:t>
            </a:r>
            <a:r>
              <a:rPr sz="1800" spc="105" dirty="0">
                <a:solidFill>
                  <a:srgbClr val="292929"/>
                </a:solidFill>
                <a:latin typeface="Arial"/>
                <a:cs typeface="Arial"/>
              </a:rPr>
              <a:t>3200</a:t>
            </a:r>
            <a:r>
              <a:rPr sz="1800" spc="-105" dirty="0">
                <a:solidFill>
                  <a:srgbClr val="292929"/>
                </a:solidFill>
                <a:latin typeface="Arial"/>
                <a:cs typeface="Arial"/>
              </a:rPr>
              <a:t> </a:t>
            </a:r>
            <a:r>
              <a:rPr sz="1800" spc="-165" dirty="0">
                <a:solidFill>
                  <a:srgbClr val="292929"/>
                </a:solidFill>
                <a:latin typeface="Arial"/>
                <a:cs typeface="Arial"/>
              </a:rPr>
              <a:t>(ISS</a:t>
            </a:r>
            <a:r>
              <a:rPr sz="1800" spc="-35" dirty="0">
                <a:solidFill>
                  <a:srgbClr val="292929"/>
                </a:solidFill>
                <a:latin typeface="Arial"/>
                <a:cs typeface="Arial"/>
              </a:rPr>
              <a:t> </a:t>
            </a:r>
            <a:r>
              <a:rPr sz="1800" spc="-10" dirty="0">
                <a:solidFill>
                  <a:srgbClr val="292929"/>
                </a:solidFill>
                <a:latin typeface="Arial"/>
                <a:cs typeface="Arial"/>
              </a:rPr>
              <a:t>orbit)</a:t>
            </a:r>
            <a:endParaRPr sz="1800">
              <a:latin typeface="Arial"/>
              <a:cs typeface="Arial"/>
            </a:endParaRPr>
          </a:p>
          <a:p>
            <a:pPr marL="699135" lvl="1" indent="-229235">
              <a:lnSpc>
                <a:spcPct val="100000"/>
              </a:lnSpc>
              <a:spcBef>
                <a:spcPts val="1370"/>
              </a:spcBef>
              <a:buChar char="•"/>
              <a:tabLst>
                <a:tab pos="699135" algn="l"/>
              </a:tabLst>
            </a:pPr>
            <a:r>
              <a:rPr sz="1800" spc="110" dirty="0">
                <a:solidFill>
                  <a:srgbClr val="292929"/>
                </a:solidFill>
                <a:latin typeface="Arial"/>
                <a:cs typeface="Arial"/>
              </a:rPr>
              <a:t>~2200</a:t>
            </a:r>
            <a:r>
              <a:rPr sz="1800" spc="-125" dirty="0">
                <a:solidFill>
                  <a:srgbClr val="292929"/>
                </a:solidFill>
                <a:latin typeface="Arial"/>
                <a:cs typeface="Arial"/>
              </a:rPr>
              <a:t> </a:t>
            </a:r>
            <a:r>
              <a:rPr sz="1800" dirty="0">
                <a:solidFill>
                  <a:srgbClr val="292929"/>
                </a:solidFill>
                <a:latin typeface="Arial"/>
                <a:cs typeface="Arial"/>
              </a:rPr>
              <a:t>–</a:t>
            </a:r>
            <a:r>
              <a:rPr sz="1800" spc="-10" dirty="0">
                <a:solidFill>
                  <a:srgbClr val="292929"/>
                </a:solidFill>
                <a:latin typeface="Arial"/>
                <a:cs typeface="Arial"/>
              </a:rPr>
              <a:t> </a:t>
            </a:r>
            <a:r>
              <a:rPr sz="1800" spc="105" dirty="0">
                <a:solidFill>
                  <a:srgbClr val="292929"/>
                </a:solidFill>
                <a:latin typeface="Arial"/>
                <a:cs typeface="Arial"/>
              </a:rPr>
              <a:t>7200</a:t>
            </a:r>
            <a:r>
              <a:rPr sz="1800" spc="-110" dirty="0">
                <a:solidFill>
                  <a:srgbClr val="292929"/>
                </a:solidFill>
                <a:latin typeface="Arial"/>
                <a:cs typeface="Arial"/>
              </a:rPr>
              <a:t> </a:t>
            </a:r>
            <a:r>
              <a:rPr sz="1800" spc="-180" dirty="0">
                <a:solidFill>
                  <a:srgbClr val="292929"/>
                </a:solidFill>
                <a:latin typeface="Arial"/>
                <a:cs typeface="Arial"/>
              </a:rPr>
              <a:t>(GTO</a:t>
            </a:r>
            <a:r>
              <a:rPr sz="1800" spc="40" dirty="0">
                <a:solidFill>
                  <a:srgbClr val="292929"/>
                </a:solidFill>
                <a:latin typeface="Arial"/>
                <a:cs typeface="Arial"/>
              </a:rPr>
              <a:t> </a:t>
            </a:r>
            <a:r>
              <a:rPr sz="1800" spc="-10" dirty="0">
                <a:solidFill>
                  <a:srgbClr val="292929"/>
                </a:solidFill>
                <a:latin typeface="Arial"/>
                <a:cs typeface="Arial"/>
              </a:rPr>
              <a:t>orbit)</a:t>
            </a:r>
            <a:endParaRPr sz="1800">
              <a:latin typeface="Arial"/>
              <a:cs typeface="Arial"/>
            </a:endParaRPr>
          </a:p>
        </p:txBody>
      </p:sp>
      <p:sp>
        <p:nvSpPr>
          <p:cNvPr id="3" name="object 3"/>
          <p:cNvSpPr txBox="1">
            <a:spLocks noGrp="1"/>
          </p:cNvSpPr>
          <p:nvPr>
            <p:ph type="title"/>
          </p:nvPr>
        </p:nvSpPr>
        <p:spPr>
          <a:xfrm>
            <a:off x="849312" y="420624"/>
            <a:ext cx="4528820" cy="586740"/>
          </a:xfrm>
          <a:prstGeom prst="rect">
            <a:avLst/>
          </a:prstGeom>
        </p:spPr>
        <p:txBody>
          <a:bodyPr vert="horz" wrap="square" lIns="0" tIns="16510" rIns="0" bIns="0" rtlCol="0">
            <a:spAutoFit/>
          </a:bodyPr>
          <a:lstStyle/>
          <a:p>
            <a:pPr marL="12700">
              <a:lnSpc>
                <a:spcPct val="100000"/>
              </a:lnSpc>
              <a:spcBef>
                <a:spcPts val="130"/>
              </a:spcBef>
            </a:pPr>
            <a:r>
              <a:rPr spc="-90" dirty="0"/>
              <a:t>Payload</a:t>
            </a:r>
            <a:r>
              <a:rPr spc="-55" dirty="0"/>
              <a:t> </a:t>
            </a:r>
            <a:r>
              <a:rPr spc="-60" dirty="0"/>
              <a:t>vs.</a:t>
            </a:r>
            <a:r>
              <a:rPr spc="-20" dirty="0"/>
              <a:t> </a:t>
            </a:r>
            <a:r>
              <a:rPr dirty="0"/>
              <a:t>Orbit</a:t>
            </a:r>
            <a:r>
              <a:rPr spc="-50" dirty="0"/>
              <a:t> </a:t>
            </a:r>
            <a:r>
              <a:rPr spc="-114" dirty="0"/>
              <a:t>Type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25</a:t>
            </a:r>
          </a:p>
        </p:txBody>
      </p:sp>
      <p:pic>
        <p:nvPicPr>
          <p:cNvPr id="6" name="Picture 5"/>
          <p:cNvPicPr>
            <a:picLocks noChangeAspect="1"/>
          </p:cNvPicPr>
          <p:nvPr/>
        </p:nvPicPr>
        <p:blipFill>
          <a:blip r:embed="rId2"/>
          <a:stretch>
            <a:fillRect/>
          </a:stretch>
        </p:blipFill>
        <p:spPr>
          <a:xfrm>
            <a:off x="5278614" y="1605539"/>
            <a:ext cx="5980952" cy="41523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2095880"/>
            <a:ext cx="3751579" cy="2026920"/>
          </a:xfrm>
          <a:prstGeom prst="rect">
            <a:avLst/>
          </a:prstGeom>
        </p:spPr>
        <p:txBody>
          <a:bodyPr vert="horz" wrap="square" lIns="0" tIns="10160" rIns="0" bIns="0" rtlCol="0">
            <a:spAutoFit/>
          </a:bodyPr>
          <a:lstStyle/>
          <a:p>
            <a:pPr marL="241300" marR="5080" indent="-229235">
              <a:lnSpc>
                <a:spcPct val="101899"/>
              </a:lnSpc>
              <a:spcBef>
                <a:spcPts val="80"/>
              </a:spcBef>
              <a:buChar char="•"/>
              <a:tabLst>
                <a:tab pos="241300" algn="l"/>
              </a:tabLst>
            </a:pPr>
            <a:r>
              <a:rPr sz="2150" spc="-70" dirty="0">
                <a:solidFill>
                  <a:srgbClr val="292929"/>
                </a:solidFill>
                <a:latin typeface="Arial"/>
                <a:cs typeface="Arial"/>
              </a:rPr>
              <a:t>Launch</a:t>
            </a:r>
            <a:r>
              <a:rPr sz="2150" spc="-35" dirty="0">
                <a:solidFill>
                  <a:srgbClr val="292929"/>
                </a:solidFill>
                <a:latin typeface="Arial"/>
                <a:cs typeface="Arial"/>
              </a:rPr>
              <a:t> </a:t>
            </a:r>
            <a:r>
              <a:rPr sz="2150" spc="-90" dirty="0">
                <a:solidFill>
                  <a:srgbClr val="292929"/>
                </a:solidFill>
                <a:latin typeface="Arial"/>
                <a:cs typeface="Arial"/>
              </a:rPr>
              <a:t>success</a:t>
            </a:r>
            <a:r>
              <a:rPr sz="2150" spc="-55" dirty="0">
                <a:solidFill>
                  <a:srgbClr val="292929"/>
                </a:solidFill>
                <a:latin typeface="Arial"/>
                <a:cs typeface="Arial"/>
              </a:rPr>
              <a:t> </a:t>
            </a:r>
            <a:r>
              <a:rPr sz="2150" dirty="0">
                <a:solidFill>
                  <a:srgbClr val="292929"/>
                </a:solidFill>
                <a:latin typeface="Arial"/>
                <a:cs typeface="Arial"/>
              </a:rPr>
              <a:t>rate</a:t>
            </a:r>
            <a:r>
              <a:rPr sz="2150" spc="-45" dirty="0">
                <a:solidFill>
                  <a:srgbClr val="292929"/>
                </a:solidFill>
                <a:latin typeface="Arial"/>
                <a:cs typeface="Arial"/>
              </a:rPr>
              <a:t> </a:t>
            </a:r>
            <a:r>
              <a:rPr sz="2150" spc="-25" dirty="0">
                <a:solidFill>
                  <a:srgbClr val="292929"/>
                </a:solidFill>
                <a:latin typeface="Arial"/>
                <a:cs typeface="Arial"/>
              </a:rPr>
              <a:t>was constantly</a:t>
            </a:r>
            <a:r>
              <a:rPr sz="2150" spc="75" dirty="0">
                <a:solidFill>
                  <a:srgbClr val="292929"/>
                </a:solidFill>
                <a:latin typeface="Arial"/>
                <a:cs typeface="Arial"/>
              </a:rPr>
              <a:t> </a:t>
            </a:r>
            <a:r>
              <a:rPr sz="2150" dirty="0">
                <a:solidFill>
                  <a:srgbClr val="292929"/>
                </a:solidFill>
                <a:latin typeface="Arial"/>
                <a:cs typeface="Arial"/>
              </a:rPr>
              <a:t>improving</a:t>
            </a:r>
            <a:r>
              <a:rPr sz="2150" spc="75" dirty="0">
                <a:solidFill>
                  <a:srgbClr val="292929"/>
                </a:solidFill>
                <a:latin typeface="Arial"/>
                <a:cs typeface="Arial"/>
              </a:rPr>
              <a:t> </a:t>
            </a:r>
            <a:r>
              <a:rPr sz="2150" spc="-20" dirty="0">
                <a:solidFill>
                  <a:srgbClr val="292929"/>
                </a:solidFill>
                <a:latin typeface="Arial"/>
                <a:cs typeface="Arial"/>
              </a:rPr>
              <a:t>since </a:t>
            </a:r>
            <a:r>
              <a:rPr sz="2150" spc="130" dirty="0">
                <a:solidFill>
                  <a:srgbClr val="292929"/>
                </a:solidFill>
                <a:latin typeface="Arial"/>
                <a:cs typeface="Arial"/>
              </a:rPr>
              <a:t>2013</a:t>
            </a:r>
            <a:r>
              <a:rPr sz="2150" spc="-85" dirty="0">
                <a:solidFill>
                  <a:srgbClr val="292929"/>
                </a:solidFill>
                <a:latin typeface="Arial"/>
                <a:cs typeface="Arial"/>
              </a:rPr>
              <a:t> </a:t>
            </a:r>
            <a:r>
              <a:rPr sz="2150" dirty="0">
                <a:solidFill>
                  <a:srgbClr val="292929"/>
                </a:solidFill>
                <a:latin typeface="Arial"/>
                <a:cs typeface="Arial"/>
              </a:rPr>
              <a:t>with</a:t>
            </a:r>
            <a:r>
              <a:rPr sz="2150" spc="135" dirty="0">
                <a:solidFill>
                  <a:srgbClr val="292929"/>
                </a:solidFill>
                <a:latin typeface="Arial"/>
                <a:cs typeface="Arial"/>
              </a:rPr>
              <a:t> </a:t>
            </a:r>
            <a:r>
              <a:rPr sz="2150" spc="-20" dirty="0">
                <a:solidFill>
                  <a:srgbClr val="292929"/>
                </a:solidFill>
                <a:latin typeface="Arial"/>
                <a:cs typeface="Arial"/>
              </a:rPr>
              <a:t>an</a:t>
            </a:r>
            <a:r>
              <a:rPr sz="2150" spc="-10" dirty="0">
                <a:solidFill>
                  <a:srgbClr val="292929"/>
                </a:solidFill>
                <a:latin typeface="Arial"/>
                <a:cs typeface="Arial"/>
              </a:rPr>
              <a:t> exception </a:t>
            </a:r>
            <a:r>
              <a:rPr sz="2150" dirty="0">
                <a:solidFill>
                  <a:srgbClr val="292929"/>
                </a:solidFill>
                <a:latin typeface="Arial"/>
                <a:cs typeface="Arial"/>
              </a:rPr>
              <a:t>during</a:t>
            </a:r>
            <a:r>
              <a:rPr sz="2150" spc="75" dirty="0">
                <a:solidFill>
                  <a:srgbClr val="292929"/>
                </a:solidFill>
                <a:latin typeface="Arial"/>
                <a:cs typeface="Arial"/>
              </a:rPr>
              <a:t> </a:t>
            </a:r>
            <a:r>
              <a:rPr sz="2150" dirty="0">
                <a:solidFill>
                  <a:srgbClr val="292929"/>
                </a:solidFill>
                <a:latin typeface="Arial"/>
                <a:cs typeface="Arial"/>
              </a:rPr>
              <a:t>the</a:t>
            </a:r>
            <a:r>
              <a:rPr sz="2150" spc="5" dirty="0">
                <a:solidFill>
                  <a:srgbClr val="292929"/>
                </a:solidFill>
                <a:latin typeface="Arial"/>
                <a:cs typeface="Arial"/>
              </a:rPr>
              <a:t> </a:t>
            </a:r>
            <a:r>
              <a:rPr sz="2150" spc="-25" dirty="0">
                <a:solidFill>
                  <a:srgbClr val="292929"/>
                </a:solidFill>
                <a:latin typeface="Arial"/>
                <a:cs typeface="Arial"/>
              </a:rPr>
              <a:t>year</a:t>
            </a:r>
            <a:r>
              <a:rPr sz="2150" spc="35" dirty="0">
                <a:solidFill>
                  <a:srgbClr val="292929"/>
                </a:solidFill>
                <a:latin typeface="Arial"/>
                <a:cs typeface="Arial"/>
              </a:rPr>
              <a:t> </a:t>
            </a:r>
            <a:r>
              <a:rPr sz="2150" spc="130" dirty="0">
                <a:solidFill>
                  <a:srgbClr val="292929"/>
                </a:solidFill>
                <a:latin typeface="Arial"/>
                <a:cs typeface="Arial"/>
              </a:rPr>
              <a:t>2017</a:t>
            </a:r>
            <a:r>
              <a:rPr sz="2150" spc="-120" dirty="0">
                <a:solidFill>
                  <a:srgbClr val="292929"/>
                </a:solidFill>
                <a:latin typeface="Arial"/>
                <a:cs typeface="Arial"/>
              </a:rPr>
              <a:t> </a:t>
            </a:r>
            <a:r>
              <a:rPr sz="2150" spc="-25" dirty="0">
                <a:solidFill>
                  <a:srgbClr val="292929"/>
                </a:solidFill>
                <a:latin typeface="Arial"/>
                <a:cs typeface="Arial"/>
              </a:rPr>
              <a:t>and </a:t>
            </a:r>
            <a:r>
              <a:rPr sz="2150" spc="-45" dirty="0">
                <a:solidFill>
                  <a:srgbClr val="292929"/>
                </a:solidFill>
                <a:latin typeface="Arial"/>
                <a:cs typeface="Arial"/>
              </a:rPr>
              <a:t>reach </a:t>
            </a:r>
            <a:r>
              <a:rPr sz="2150" dirty="0">
                <a:solidFill>
                  <a:srgbClr val="292929"/>
                </a:solidFill>
                <a:latin typeface="Arial"/>
                <a:cs typeface="Arial"/>
              </a:rPr>
              <a:t>almost</a:t>
            </a:r>
            <a:r>
              <a:rPr sz="2150" spc="35" dirty="0">
                <a:solidFill>
                  <a:srgbClr val="292929"/>
                </a:solidFill>
                <a:latin typeface="Arial"/>
                <a:cs typeface="Arial"/>
              </a:rPr>
              <a:t> </a:t>
            </a:r>
            <a:r>
              <a:rPr sz="2150" spc="110" dirty="0">
                <a:solidFill>
                  <a:srgbClr val="292929"/>
                </a:solidFill>
                <a:latin typeface="Arial"/>
                <a:cs typeface="Arial"/>
              </a:rPr>
              <a:t>85%</a:t>
            </a:r>
            <a:r>
              <a:rPr sz="2150" spc="-90" dirty="0">
                <a:solidFill>
                  <a:srgbClr val="292929"/>
                </a:solidFill>
                <a:latin typeface="Arial"/>
                <a:cs typeface="Arial"/>
              </a:rPr>
              <a:t> </a:t>
            </a:r>
            <a:r>
              <a:rPr sz="2150" dirty="0">
                <a:solidFill>
                  <a:srgbClr val="292929"/>
                </a:solidFill>
                <a:latin typeface="Arial"/>
                <a:cs typeface="Arial"/>
              </a:rPr>
              <a:t>to</a:t>
            </a:r>
            <a:r>
              <a:rPr sz="2150" spc="65" dirty="0">
                <a:solidFill>
                  <a:srgbClr val="292929"/>
                </a:solidFill>
                <a:latin typeface="Arial"/>
                <a:cs typeface="Arial"/>
              </a:rPr>
              <a:t> </a:t>
            </a:r>
            <a:r>
              <a:rPr sz="2150" dirty="0">
                <a:solidFill>
                  <a:srgbClr val="292929"/>
                </a:solidFill>
                <a:latin typeface="Arial"/>
                <a:cs typeface="Arial"/>
              </a:rPr>
              <a:t>the</a:t>
            </a:r>
            <a:r>
              <a:rPr sz="2150" spc="25" dirty="0">
                <a:solidFill>
                  <a:srgbClr val="292929"/>
                </a:solidFill>
                <a:latin typeface="Arial"/>
                <a:cs typeface="Arial"/>
              </a:rPr>
              <a:t> </a:t>
            </a:r>
            <a:r>
              <a:rPr sz="2150" spc="-25" dirty="0">
                <a:solidFill>
                  <a:srgbClr val="292929"/>
                </a:solidFill>
                <a:latin typeface="Arial"/>
                <a:cs typeface="Arial"/>
              </a:rPr>
              <a:t>end </a:t>
            </a:r>
            <a:r>
              <a:rPr sz="2150" dirty="0">
                <a:solidFill>
                  <a:srgbClr val="292929"/>
                </a:solidFill>
                <a:latin typeface="Arial"/>
                <a:cs typeface="Arial"/>
              </a:rPr>
              <a:t>of</a:t>
            </a:r>
            <a:r>
              <a:rPr sz="2150" spc="60" dirty="0">
                <a:solidFill>
                  <a:srgbClr val="292929"/>
                </a:solidFill>
                <a:latin typeface="Arial"/>
                <a:cs typeface="Arial"/>
              </a:rPr>
              <a:t> </a:t>
            </a:r>
            <a:r>
              <a:rPr sz="2150" spc="110" dirty="0">
                <a:solidFill>
                  <a:srgbClr val="292929"/>
                </a:solidFill>
                <a:latin typeface="Arial"/>
                <a:cs typeface="Arial"/>
              </a:rPr>
              <a:t>2019</a:t>
            </a:r>
            <a:endParaRPr sz="2150">
              <a:latin typeface="Arial"/>
              <a:cs typeface="Arial"/>
            </a:endParaRPr>
          </a:p>
        </p:txBody>
      </p:sp>
      <p:sp>
        <p:nvSpPr>
          <p:cNvPr id="3" name="object 3"/>
          <p:cNvSpPr txBox="1">
            <a:spLocks noGrp="1"/>
          </p:cNvSpPr>
          <p:nvPr>
            <p:ph type="title"/>
          </p:nvPr>
        </p:nvSpPr>
        <p:spPr>
          <a:xfrm>
            <a:off x="849312" y="420369"/>
            <a:ext cx="5807075" cy="586740"/>
          </a:xfrm>
          <a:prstGeom prst="rect">
            <a:avLst/>
          </a:prstGeom>
        </p:spPr>
        <p:txBody>
          <a:bodyPr vert="horz" wrap="square" lIns="0" tIns="16510" rIns="0" bIns="0" rtlCol="0">
            <a:spAutoFit/>
          </a:bodyPr>
          <a:lstStyle/>
          <a:p>
            <a:pPr marL="12700">
              <a:lnSpc>
                <a:spcPct val="100000"/>
              </a:lnSpc>
              <a:spcBef>
                <a:spcPts val="130"/>
              </a:spcBef>
            </a:pPr>
            <a:r>
              <a:rPr spc="-100" dirty="0"/>
              <a:t>Launch</a:t>
            </a:r>
            <a:r>
              <a:rPr spc="20" dirty="0"/>
              <a:t> </a:t>
            </a:r>
            <a:r>
              <a:rPr spc="-254" dirty="0"/>
              <a:t>Success</a:t>
            </a:r>
            <a:r>
              <a:rPr spc="125" dirty="0"/>
              <a:t> </a:t>
            </a:r>
            <a:r>
              <a:rPr spc="-100" dirty="0"/>
              <a:t>Yearly</a:t>
            </a:r>
            <a:r>
              <a:rPr spc="-75" dirty="0"/>
              <a:t> </a:t>
            </a:r>
            <a:r>
              <a:rPr spc="-35" dirty="0"/>
              <a:t>Trend</a:t>
            </a:r>
          </a:p>
        </p:txBody>
      </p:sp>
      <p:pic>
        <p:nvPicPr>
          <p:cNvPr id="4" name="object 4"/>
          <p:cNvPicPr/>
          <p:nvPr/>
        </p:nvPicPr>
        <p:blipFill>
          <a:blip r:embed="rId2" cstate="print"/>
          <a:stretch>
            <a:fillRect/>
          </a:stretch>
        </p:blipFill>
        <p:spPr>
          <a:xfrm>
            <a:off x="5448300" y="1628775"/>
            <a:ext cx="5743575" cy="386715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txBox="1"/>
          <p:nvPr/>
        </p:nvSpPr>
        <p:spPr>
          <a:xfrm>
            <a:off x="4735829" y="1771078"/>
            <a:ext cx="5718810" cy="610870"/>
          </a:xfrm>
          <a:prstGeom prst="rect">
            <a:avLst/>
          </a:prstGeom>
        </p:spPr>
        <p:txBody>
          <a:bodyPr vert="horz" wrap="square" lIns="0" tIns="48260" rIns="0" bIns="0" rtlCol="0">
            <a:spAutoFit/>
          </a:bodyPr>
          <a:lstStyle/>
          <a:p>
            <a:pPr marL="241300" marR="5080" indent="-229235">
              <a:lnSpc>
                <a:spcPts val="2180"/>
              </a:lnSpc>
              <a:spcBef>
                <a:spcPts val="380"/>
              </a:spcBef>
              <a:buFont typeface="Arial"/>
              <a:buChar char="•"/>
              <a:tabLst>
                <a:tab pos="241300" algn="l"/>
              </a:tabLst>
            </a:pPr>
            <a:r>
              <a:rPr sz="2000" dirty="0">
                <a:latin typeface="Carlito"/>
                <a:cs typeface="Carlito"/>
              </a:rPr>
              <a:t>The</a:t>
            </a:r>
            <a:r>
              <a:rPr sz="2000" spc="-114" dirty="0">
                <a:latin typeface="Carlito"/>
                <a:cs typeface="Carlito"/>
              </a:rPr>
              <a:t> </a:t>
            </a:r>
            <a:r>
              <a:rPr sz="2000" dirty="0">
                <a:latin typeface="Carlito"/>
                <a:cs typeface="Carlito"/>
              </a:rPr>
              <a:t>Falcon 9</a:t>
            </a:r>
            <a:r>
              <a:rPr sz="2000" spc="-30" dirty="0">
                <a:latin typeface="Carlito"/>
                <a:cs typeface="Carlito"/>
              </a:rPr>
              <a:t> </a:t>
            </a:r>
            <a:r>
              <a:rPr sz="2000" spc="-20" dirty="0">
                <a:latin typeface="Carlito"/>
                <a:cs typeface="Carlito"/>
              </a:rPr>
              <a:t>rockets</a:t>
            </a:r>
            <a:r>
              <a:rPr sz="2000" spc="-30" dirty="0">
                <a:latin typeface="Carlito"/>
                <a:cs typeface="Carlito"/>
              </a:rPr>
              <a:t> </a:t>
            </a:r>
            <a:r>
              <a:rPr sz="2000" spc="-10" dirty="0">
                <a:latin typeface="Carlito"/>
                <a:cs typeface="Carlito"/>
              </a:rPr>
              <a:t>have</a:t>
            </a:r>
            <a:r>
              <a:rPr sz="2000" spc="-114" dirty="0">
                <a:latin typeface="Carlito"/>
                <a:cs typeface="Carlito"/>
              </a:rPr>
              <a:t> </a:t>
            </a:r>
            <a:r>
              <a:rPr sz="2000" dirty="0">
                <a:latin typeface="Carlito"/>
                <a:cs typeface="Carlito"/>
              </a:rPr>
              <a:t>been</a:t>
            </a:r>
            <a:r>
              <a:rPr sz="2000" spc="5" dirty="0">
                <a:latin typeface="Carlito"/>
                <a:cs typeface="Carlito"/>
              </a:rPr>
              <a:t> </a:t>
            </a:r>
            <a:r>
              <a:rPr sz="2000" dirty="0">
                <a:latin typeface="Carlito"/>
                <a:cs typeface="Carlito"/>
              </a:rPr>
              <a:t>launched only</a:t>
            </a:r>
            <a:r>
              <a:rPr sz="2000" spc="-60" dirty="0">
                <a:latin typeface="Carlito"/>
                <a:cs typeface="Carlito"/>
              </a:rPr>
              <a:t> </a:t>
            </a:r>
            <a:r>
              <a:rPr sz="2000" dirty="0">
                <a:latin typeface="Carlito"/>
                <a:cs typeface="Carlito"/>
              </a:rPr>
              <a:t>from</a:t>
            </a:r>
            <a:r>
              <a:rPr sz="2000" spc="-90" dirty="0">
                <a:latin typeface="Carlito"/>
                <a:cs typeface="Carlito"/>
              </a:rPr>
              <a:t> </a:t>
            </a:r>
            <a:r>
              <a:rPr sz="2000" spc="-50" dirty="0">
                <a:latin typeface="Carlito"/>
                <a:cs typeface="Carlito"/>
              </a:rPr>
              <a:t>4 </a:t>
            </a:r>
            <a:r>
              <a:rPr sz="2000" spc="-10" dirty="0">
                <a:latin typeface="Carlito"/>
                <a:cs typeface="Carlito"/>
              </a:rPr>
              <a:t>different</a:t>
            </a:r>
            <a:r>
              <a:rPr sz="2000" spc="-80" dirty="0">
                <a:latin typeface="Carlito"/>
                <a:cs typeface="Carlito"/>
              </a:rPr>
              <a:t> </a:t>
            </a:r>
            <a:r>
              <a:rPr sz="2000" spc="-20" dirty="0">
                <a:latin typeface="Carlito"/>
                <a:cs typeface="Carlito"/>
              </a:rPr>
              <a:t>sites</a:t>
            </a:r>
            <a:endParaRPr sz="2000" dirty="0">
              <a:latin typeface="Carlito"/>
              <a:cs typeface="Carlito"/>
            </a:endParaRPr>
          </a:p>
        </p:txBody>
      </p:sp>
      <p:pic>
        <p:nvPicPr>
          <p:cNvPr id="7" name="object 3"/>
          <p:cNvPicPr>
            <a:picLocks noGrp="1"/>
          </p:cNvPicPr>
          <p:nvPr>
            <p:ph idx="4294967295"/>
          </p:nvPr>
        </p:nvPicPr>
        <p:blipFill>
          <a:blip r:embed="rId2" cstate="print"/>
          <a:stretch>
            <a:fillRect/>
          </a:stretch>
        </p:blipFill>
        <p:spPr>
          <a:xfrm>
            <a:off x="2286000" y="2743200"/>
            <a:ext cx="1219200" cy="1609725"/>
          </a:xfrm>
          <a:prstGeom prst="rect">
            <a:avLst/>
          </a:prstGeom>
        </p:spPr>
      </p:pic>
    </p:spTree>
    <p:extLst>
      <p:ext uri="{BB962C8B-B14F-4D97-AF65-F5344CB8AC3E}">
        <p14:creationId xmlns:p14="http://schemas.microsoft.com/office/powerpoint/2010/main" val="1842928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731" rIns="0" bIns="0" rtlCol="0">
            <a:spAutoFit/>
          </a:bodyPr>
          <a:lstStyle/>
          <a:p>
            <a:pPr marL="12700">
              <a:lnSpc>
                <a:spcPct val="100000"/>
              </a:lnSpc>
              <a:spcBef>
                <a:spcPts val="105"/>
              </a:spcBef>
            </a:pPr>
            <a:r>
              <a:rPr sz="3600" dirty="0">
                <a:solidFill>
                  <a:srgbClr val="000000"/>
                </a:solidFill>
                <a:latin typeface="Carlito"/>
                <a:cs typeface="Carlito"/>
              </a:rPr>
              <a:t>Launch</a:t>
            </a:r>
            <a:r>
              <a:rPr sz="3600" spc="-90" dirty="0">
                <a:solidFill>
                  <a:srgbClr val="000000"/>
                </a:solidFill>
                <a:latin typeface="Carlito"/>
                <a:cs typeface="Carlito"/>
              </a:rPr>
              <a:t> </a:t>
            </a:r>
            <a:r>
              <a:rPr sz="3600" dirty="0">
                <a:solidFill>
                  <a:srgbClr val="000000"/>
                </a:solidFill>
                <a:latin typeface="Carlito"/>
                <a:cs typeface="Carlito"/>
              </a:rPr>
              <a:t>Site</a:t>
            </a:r>
            <a:r>
              <a:rPr sz="3600" spc="-195" dirty="0">
                <a:solidFill>
                  <a:srgbClr val="000000"/>
                </a:solidFill>
                <a:latin typeface="Carlito"/>
                <a:cs typeface="Carlito"/>
              </a:rPr>
              <a:t> </a:t>
            </a:r>
            <a:r>
              <a:rPr sz="3600" dirty="0">
                <a:solidFill>
                  <a:srgbClr val="000000"/>
                </a:solidFill>
                <a:latin typeface="Carlito"/>
                <a:cs typeface="Carlito"/>
              </a:rPr>
              <a:t>Names</a:t>
            </a:r>
            <a:r>
              <a:rPr sz="3600" spc="-120" dirty="0">
                <a:solidFill>
                  <a:srgbClr val="000000"/>
                </a:solidFill>
                <a:latin typeface="Carlito"/>
                <a:cs typeface="Carlito"/>
              </a:rPr>
              <a:t> </a:t>
            </a:r>
            <a:r>
              <a:rPr sz="3600" dirty="0">
                <a:solidFill>
                  <a:srgbClr val="000000"/>
                </a:solidFill>
                <a:latin typeface="Carlito"/>
                <a:cs typeface="Carlito"/>
              </a:rPr>
              <a:t>Begin</a:t>
            </a:r>
            <a:r>
              <a:rPr sz="3600" spc="-200" dirty="0">
                <a:solidFill>
                  <a:srgbClr val="000000"/>
                </a:solidFill>
                <a:latin typeface="Carlito"/>
                <a:cs typeface="Carlito"/>
              </a:rPr>
              <a:t> </a:t>
            </a:r>
            <a:r>
              <a:rPr sz="3600" dirty="0">
                <a:solidFill>
                  <a:srgbClr val="000000"/>
                </a:solidFill>
                <a:latin typeface="Carlito"/>
                <a:cs typeface="Carlito"/>
              </a:rPr>
              <a:t>with</a:t>
            </a:r>
            <a:r>
              <a:rPr sz="3600" spc="-145" dirty="0">
                <a:solidFill>
                  <a:srgbClr val="000000"/>
                </a:solidFill>
                <a:latin typeface="Carlito"/>
                <a:cs typeface="Carlito"/>
              </a:rPr>
              <a:t> </a:t>
            </a:r>
            <a:r>
              <a:rPr sz="3600" spc="-10" dirty="0">
                <a:solidFill>
                  <a:srgbClr val="000000"/>
                </a:solidFill>
                <a:latin typeface="Carlito"/>
                <a:cs typeface="Carlito"/>
              </a:rPr>
              <a:t>'CCA'</a:t>
            </a:r>
            <a:endParaRPr sz="3600">
              <a:latin typeface="Carlito"/>
              <a:cs typeface="Carlito"/>
            </a:endParaRPr>
          </a:p>
        </p:txBody>
      </p:sp>
      <p:pic>
        <p:nvPicPr>
          <p:cNvPr id="4" name="object 4"/>
          <p:cNvPicPr/>
          <p:nvPr/>
        </p:nvPicPr>
        <p:blipFill>
          <a:blip r:embed="rId2" cstate="print"/>
          <a:stretch>
            <a:fillRect/>
          </a:stretch>
        </p:blipFill>
        <p:spPr>
          <a:xfrm>
            <a:off x="1247775" y="3248025"/>
            <a:ext cx="10689616" cy="2600325"/>
          </a:xfrm>
          <a:prstGeom prst="rect">
            <a:avLst/>
          </a:prstGeom>
        </p:spPr>
      </p:pic>
      <p:pic>
        <p:nvPicPr>
          <p:cNvPr id="6" name="object 6"/>
          <p:cNvPicPr/>
          <p:nvPr/>
        </p:nvPicPr>
        <p:blipFill>
          <a:blip r:embed="rId3" cstate="print"/>
          <a:stretch>
            <a:fillRect/>
          </a:stretch>
        </p:blipFill>
        <p:spPr>
          <a:xfrm>
            <a:off x="847725" y="1609725"/>
            <a:ext cx="8963025" cy="657225"/>
          </a:xfrm>
          <a:prstGeom prst="rect">
            <a:avLst/>
          </a:prstGeom>
        </p:spPr>
      </p:pic>
      <p:sp>
        <p:nvSpPr>
          <p:cNvPr id="7" name="object 7"/>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28</a:t>
            </a:r>
            <a:endParaRPr sz="1200">
              <a:latin typeface="Carlito"/>
              <a:cs typeface="Carl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731" rIns="0" bIns="0" rtlCol="0">
            <a:spAutoFit/>
          </a:bodyPr>
          <a:lstStyle/>
          <a:p>
            <a:pPr marL="12700">
              <a:lnSpc>
                <a:spcPct val="100000"/>
              </a:lnSpc>
              <a:spcBef>
                <a:spcPts val="105"/>
              </a:spcBef>
            </a:pPr>
            <a:r>
              <a:rPr sz="3600" spc="-85" dirty="0">
                <a:solidFill>
                  <a:srgbClr val="000000"/>
                </a:solidFill>
                <a:latin typeface="Carlito"/>
                <a:cs typeface="Carlito"/>
              </a:rPr>
              <a:t>Total</a:t>
            </a:r>
            <a:r>
              <a:rPr sz="3600" spc="-120" dirty="0">
                <a:solidFill>
                  <a:srgbClr val="000000"/>
                </a:solidFill>
                <a:latin typeface="Carlito"/>
                <a:cs typeface="Carlito"/>
              </a:rPr>
              <a:t> </a:t>
            </a:r>
            <a:r>
              <a:rPr sz="3600" spc="-40" dirty="0">
                <a:solidFill>
                  <a:srgbClr val="000000"/>
                </a:solidFill>
                <a:latin typeface="Carlito"/>
                <a:cs typeface="Carlito"/>
              </a:rPr>
              <a:t>Payload</a:t>
            </a:r>
            <a:r>
              <a:rPr sz="3600" spc="-140" dirty="0">
                <a:solidFill>
                  <a:srgbClr val="000000"/>
                </a:solidFill>
                <a:latin typeface="Carlito"/>
                <a:cs typeface="Carlito"/>
              </a:rPr>
              <a:t> </a:t>
            </a:r>
            <a:r>
              <a:rPr sz="3600" spc="-20" dirty="0">
                <a:solidFill>
                  <a:srgbClr val="000000"/>
                </a:solidFill>
                <a:latin typeface="Carlito"/>
                <a:cs typeface="Carlito"/>
              </a:rPr>
              <a:t>Mass</a:t>
            </a:r>
            <a:endParaRPr sz="3600">
              <a:latin typeface="Carlito"/>
              <a:cs typeface="Carlito"/>
            </a:endParaRPr>
          </a:p>
        </p:txBody>
      </p:sp>
      <p:pic>
        <p:nvPicPr>
          <p:cNvPr id="4" name="object 4"/>
          <p:cNvPicPr/>
          <p:nvPr/>
        </p:nvPicPr>
        <p:blipFill>
          <a:blip r:embed="rId2" cstate="print"/>
          <a:stretch>
            <a:fillRect/>
          </a:stretch>
        </p:blipFill>
        <p:spPr>
          <a:xfrm>
            <a:off x="838200" y="1457325"/>
            <a:ext cx="6248400" cy="1933575"/>
          </a:xfrm>
          <a:prstGeom prst="rect">
            <a:avLst/>
          </a:prstGeom>
        </p:spPr>
      </p:pic>
      <p:pic>
        <p:nvPicPr>
          <p:cNvPr id="6" name="object 6"/>
          <p:cNvPicPr/>
          <p:nvPr/>
        </p:nvPicPr>
        <p:blipFill>
          <a:blip r:embed="rId3" cstate="print"/>
          <a:stretch>
            <a:fillRect/>
          </a:stretch>
        </p:blipFill>
        <p:spPr>
          <a:xfrm>
            <a:off x="5514975" y="4179924"/>
            <a:ext cx="1123217" cy="1443369"/>
          </a:xfrm>
          <a:prstGeom prst="rect">
            <a:avLst/>
          </a:prstGeom>
        </p:spPr>
      </p:pic>
      <p:sp>
        <p:nvSpPr>
          <p:cNvPr id="7" name="object 7"/>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29</a:t>
            </a:r>
            <a:endParaRPr sz="1200">
              <a:latin typeface="Carlito"/>
              <a:cs typeface="Carl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0731" rIns="0" bIns="0" rtlCol="0">
            <a:spAutoFit/>
          </a:bodyPr>
          <a:lstStyle/>
          <a:p>
            <a:pPr marL="12700">
              <a:lnSpc>
                <a:spcPct val="100000"/>
              </a:lnSpc>
              <a:spcBef>
                <a:spcPts val="105"/>
              </a:spcBef>
            </a:pPr>
            <a:r>
              <a:rPr sz="3600" spc="-35" dirty="0">
                <a:solidFill>
                  <a:srgbClr val="000000"/>
                </a:solidFill>
                <a:latin typeface="Carlito"/>
                <a:cs typeface="Carlito"/>
              </a:rPr>
              <a:t>Average</a:t>
            </a:r>
            <a:r>
              <a:rPr sz="3600" spc="-165" dirty="0">
                <a:solidFill>
                  <a:srgbClr val="000000"/>
                </a:solidFill>
                <a:latin typeface="Carlito"/>
                <a:cs typeface="Carlito"/>
              </a:rPr>
              <a:t> </a:t>
            </a:r>
            <a:r>
              <a:rPr sz="3600" spc="-40" dirty="0">
                <a:solidFill>
                  <a:srgbClr val="000000"/>
                </a:solidFill>
                <a:latin typeface="Carlito"/>
                <a:cs typeface="Carlito"/>
              </a:rPr>
              <a:t>Payload</a:t>
            </a:r>
            <a:r>
              <a:rPr sz="3600" spc="-105" dirty="0">
                <a:solidFill>
                  <a:srgbClr val="000000"/>
                </a:solidFill>
                <a:latin typeface="Carlito"/>
                <a:cs typeface="Carlito"/>
              </a:rPr>
              <a:t> </a:t>
            </a:r>
            <a:r>
              <a:rPr sz="3600" dirty="0">
                <a:solidFill>
                  <a:srgbClr val="000000"/>
                </a:solidFill>
                <a:latin typeface="Carlito"/>
                <a:cs typeface="Carlito"/>
              </a:rPr>
              <a:t>Mass</a:t>
            </a:r>
            <a:r>
              <a:rPr sz="3600" spc="-155" dirty="0">
                <a:solidFill>
                  <a:srgbClr val="000000"/>
                </a:solidFill>
                <a:latin typeface="Carlito"/>
                <a:cs typeface="Carlito"/>
              </a:rPr>
              <a:t> </a:t>
            </a:r>
            <a:r>
              <a:rPr sz="3600" dirty="0">
                <a:solidFill>
                  <a:srgbClr val="000000"/>
                </a:solidFill>
                <a:latin typeface="Carlito"/>
                <a:cs typeface="Carlito"/>
              </a:rPr>
              <a:t>by</a:t>
            </a:r>
            <a:r>
              <a:rPr sz="3600" spc="-50" dirty="0">
                <a:solidFill>
                  <a:srgbClr val="000000"/>
                </a:solidFill>
                <a:latin typeface="Carlito"/>
                <a:cs typeface="Carlito"/>
              </a:rPr>
              <a:t> </a:t>
            </a:r>
            <a:r>
              <a:rPr sz="3600" dirty="0">
                <a:solidFill>
                  <a:srgbClr val="000000"/>
                </a:solidFill>
                <a:latin typeface="Carlito"/>
                <a:cs typeface="Carlito"/>
              </a:rPr>
              <a:t>F9</a:t>
            </a:r>
            <a:r>
              <a:rPr sz="3600" spc="-65" dirty="0">
                <a:solidFill>
                  <a:srgbClr val="000000"/>
                </a:solidFill>
                <a:latin typeface="Carlito"/>
                <a:cs typeface="Carlito"/>
              </a:rPr>
              <a:t> </a:t>
            </a:r>
            <a:r>
              <a:rPr sz="3600" spc="-20" dirty="0">
                <a:solidFill>
                  <a:srgbClr val="000000"/>
                </a:solidFill>
                <a:latin typeface="Carlito"/>
                <a:cs typeface="Carlito"/>
              </a:rPr>
              <a:t>v1.1</a:t>
            </a:r>
            <a:endParaRPr sz="3600">
              <a:latin typeface="Carlito"/>
              <a:cs typeface="Carlito"/>
            </a:endParaRPr>
          </a:p>
        </p:txBody>
      </p:sp>
      <p:pic>
        <p:nvPicPr>
          <p:cNvPr id="4" name="object 4"/>
          <p:cNvPicPr/>
          <p:nvPr/>
        </p:nvPicPr>
        <p:blipFill>
          <a:blip r:embed="rId2" cstate="print"/>
          <a:stretch>
            <a:fillRect/>
          </a:stretch>
        </p:blipFill>
        <p:spPr>
          <a:xfrm>
            <a:off x="638175" y="1943100"/>
            <a:ext cx="6257925" cy="1600200"/>
          </a:xfrm>
          <a:prstGeom prst="rect">
            <a:avLst/>
          </a:prstGeom>
        </p:spPr>
      </p:pic>
      <p:pic>
        <p:nvPicPr>
          <p:cNvPr id="6" name="object 6"/>
          <p:cNvPicPr/>
          <p:nvPr/>
        </p:nvPicPr>
        <p:blipFill>
          <a:blip r:embed="rId3" cstate="print"/>
          <a:stretch>
            <a:fillRect/>
          </a:stretch>
        </p:blipFill>
        <p:spPr>
          <a:xfrm>
            <a:off x="5943600" y="4046831"/>
            <a:ext cx="629547" cy="737305"/>
          </a:xfrm>
          <a:prstGeom prst="rect">
            <a:avLst/>
          </a:prstGeom>
        </p:spPr>
      </p:pic>
      <p:sp>
        <p:nvSpPr>
          <p:cNvPr id="7" name="object 7"/>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30</a:t>
            </a:r>
            <a:endParaRPr sz="1200">
              <a:latin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40389" y="6090602"/>
            <a:ext cx="146685" cy="266065"/>
          </a:xfrm>
          <a:prstGeom prst="rect">
            <a:avLst/>
          </a:prstGeom>
        </p:spPr>
        <p:txBody>
          <a:bodyPr vert="horz" wrap="square" lIns="0" tIns="15875" rIns="0" bIns="0" rtlCol="0">
            <a:spAutoFit/>
          </a:bodyPr>
          <a:lstStyle/>
          <a:p>
            <a:pPr marL="12700">
              <a:lnSpc>
                <a:spcPct val="100000"/>
              </a:lnSpc>
              <a:spcBef>
                <a:spcPts val="125"/>
              </a:spcBef>
            </a:pPr>
            <a:r>
              <a:rPr sz="1550" spc="35" dirty="0">
                <a:solidFill>
                  <a:srgbClr val="1C7CDB"/>
                </a:solidFill>
                <a:latin typeface="Arial"/>
                <a:cs typeface="Arial"/>
              </a:rPr>
              <a:t>3</a:t>
            </a:r>
            <a:endParaRPr sz="1550">
              <a:latin typeface="Arial"/>
              <a:cs typeface="Arial"/>
            </a:endParaRPr>
          </a:p>
        </p:txBody>
      </p:sp>
      <p:sp>
        <p:nvSpPr>
          <p:cNvPr id="3" name="object 3"/>
          <p:cNvSpPr txBox="1"/>
          <p:nvPr/>
        </p:nvSpPr>
        <p:spPr>
          <a:xfrm>
            <a:off x="1038542" y="1127518"/>
            <a:ext cx="4971415" cy="5285105"/>
          </a:xfrm>
          <a:prstGeom prst="rect">
            <a:avLst/>
          </a:prstGeom>
        </p:spPr>
        <p:txBody>
          <a:bodyPr vert="horz" wrap="square" lIns="0" tIns="202565" rIns="0" bIns="0" rtlCol="0">
            <a:spAutoFit/>
          </a:bodyPr>
          <a:lstStyle/>
          <a:p>
            <a:pPr marL="240665" indent="-227965">
              <a:lnSpc>
                <a:spcPct val="100000"/>
              </a:lnSpc>
              <a:spcBef>
                <a:spcPts val="1595"/>
              </a:spcBef>
              <a:buChar char="•"/>
              <a:tabLst>
                <a:tab pos="240665" algn="l"/>
              </a:tabLst>
            </a:pPr>
            <a:r>
              <a:rPr sz="2150" spc="-80" dirty="0">
                <a:solidFill>
                  <a:srgbClr val="292929"/>
                </a:solidFill>
                <a:latin typeface="Arial"/>
                <a:cs typeface="Arial"/>
              </a:rPr>
              <a:t>Summary</a:t>
            </a:r>
            <a:r>
              <a:rPr sz="2150" spc="30" dirty="0">
                <a:solidFill>
                  <a:srgbClr val="292929"/>
                </a:solidFill>
                <a:latin typeface="Arial"/>
                <a:cs typeface="Arial"/>
              </a:rPr>
              <a:t> </a:t>
            </a:r>
            <a:r>
              <a:rPr sz="2150" dirty="0">
                <a:solidFill>
                  <a:srgbClr val="292929"/>
                </a:solidFill>
                <a:latin typeface="Arial"/>
                <a:cs typeface="Arial"/>
              </a:rPr>
              <a:t>of</a:t>
            </a:r>
            <a:r>
              <a:rPr sz="2150" spc="45" dirty="0">
                <a:solidFill>
                  <a:srgbClr val="292929"/>
                </a:solidFill>
                <a:latin typeface="Arial"/>
                <a:cs typeface="Arial"/>
              </a:rPr>
              <a:t> </a:t>
            </a:r>
            <a:r>
              <a:rPr sz="2150" spc="-10" dirty="0">
                <a:solidFill>
                  <a:srgbClr val="292929"/>
                </a:solidFill>
                <a:latin typeface="Arial"/>
                <a:cs typeface="Arial"/>
              </a:rPr>
              <a:t>methodologies</a:t>
            </a:r>
            <a:endParaRPr sz="2150">
              <a:latin typeface="Arial"/>
              <a:cs typeface="Arial"/>
            </a:endParaRPr>
          </a:p>
          <a:p>
            <a:pPr marL="698500" lvl="1" indent="-228600">
              <a:lnSpc>
                <a:spcPct val="100000"/>
              </a:lnSpc>
              <a:spcBef>
                <a:spcPts val="1230"/>
              </a:spcBef>
              <a:buChar char="•"/>
              <a:tabLst>
                <a:tab pos="698500" algn="l"/>
              </a:tabLst>
            </a:pPr>
            <a:r>
              <a:rPr sz="1800" spc="-30" dirty="0">
                <a:solidFill>
                  <a:srgbClr val="292929"/>
                </a:solidFill>
                <a:latin typeface="Arial"/>
                <a:cs typeface="Arial"/>
              </a:rPr>
              <a:t>Collecting</a:t>
            </a:r>
            <a:r>
              <a:rPr sz="1800" spc="-95" dirty="0">
                <a:solidFill>
                  <a:srgbClr val="292929"/>
                </a:solidFill>
                <a:latin typeface="Arial"/>
                <a:cs typeface="Arial"/>
              </a:rPr>
              <a:t> </a:t>
            </a:r>
            <a:r>
              <a:rPr sz="1800" dirty="0">
                <a:solidFill>
                  <a:srgbClr val="292929"/>
                </a:solidFill>
                <a:latin typeface="Arial"/>
                <a:cs typeface="Arial"/>
              </a:rPr>
              <a:t>the</a:t>
            </a:r>
            <a:r>
              <a:rPr sz="1800" spc="10" dirty="0">
                <a:solidFill>
                  <a:srgbClr val="292929"/>
                </a:solidFill>
                <a:latin typeface="Arial"/>
                <a:cs typeface="Arial"/>
              </a:rPr>
              <a:t> </a:t>
            </a:r>
            <a:r>
              <a:rPr sz="1800" spc="-20" dirty="0">
                <a:solidFill>
                  <a:srgbClr val="292929"/>
                </a:solidFill>
                <a:latin typeface="Arial"/>
                <a:cs typeface="Arial"/>
              </a:rPr>
              <a:t>Data</a:t>
            </a:r>
            <a:endParaRPr sz="1800">
              <a:latin typeface="Arial"/>
              <a:cs typeface="Arial"/>
            </a:endParaRPr>
          </a:p>
          <a:p>
            <a:pPr marL="698500" lvl="1" indent="-228600">
              <a:lnSpc>
                <a:spcPct val="100000"/>
              </a:lnSpc>
              <a:spcBef>
                <a:spcPts val="1215"/>
              </a:spcBef>
              <a:buChar char="•"/>
              <a:tabLst>
                <a:tab pos="698500" algn="l"/>
              </a:tabLst>
            </a:pPr>
            <a:r>
              <a:rPr sz="1800" spc="-25" dirty="0">
                <a:solidFill>
                  <a:srgbClr val="292929"/>
                </a:solidFill>
                <a:latin typeface="Arial"/>
                <a:cs typeface="Arial"/>
              </a:rPr>
              <a:t>Data</a:t>
            </a:r>
            <a:r>
              <a:rPr sz="1800" spc="-95" dirty="0">
                <a:solidFill>
                  <a:srgbClr val="292929"/>
                </a:solidFill>
                <a:latin typeface="Arial"/>
                <a:cs typeface="Arial"/>
              </a:rPr>
              <a:t> </a:t>
            </a:r>
            <a:r>
              <a:rPr sz="1800" spc="-10" dirty="0">
                <a:solidFill>
                  <a:srgbClr val="292929"/>
                </a:solidFill>
                <a:latin typeface="Arial"/>
                <a:cs typeface="Arial"/>
              </a:rPr>
              <a:t>Wrangling</a:t>
            </a:r>
            <a:endParaRPr sz="1800">
              <a:latin typeface="Arial"/>
              <a:cs typeface="Arial"/>
            </a:endParaRPr>
          </a:p>
          <a:p>
            <a:pPr marL="698500" lvl="1" indent="-228600">
              <a:lnSpc>
                <a:spcPct val="100000"/>
              </a:lnSpc>
              <a:spcBef>
                <a:spcPts val="1145"/>
              </a:spcBef>
              <a:buChar char="•"/>
              <a:tabLst>
                <a:tab pos="698500" algn="l"/>
              </a:tabLst>
            </a:pPr>
            <a:r>
              <a:rPr sz="1800" spc="-30" dirty="0">
                <a:solidFill>
                  <a:srgbClr val="292929"/>
                </a:solidFill>
                <a:latin typeface="Arial"/>
                <a:cs typeface="Arial"/>
              </a:rPr>
              <a:t>Exploratory</a:t>
            </a:r>
            <a:r>
              <a:rPr sz="1800" spc="10" dirty="0">
                <a:solidFill>
                  <a:srgbClr val="292929"/>
                </a:solidFill>
                <a:latin typeface="Arial"/>
                <a:cs typeface="Arial"/>
              </a:rPr>
              <a:t> </a:t>
            </a:r>
            <a:r>
              <a:rPr sz="1800" spc="-55" dirty="0">
                <a:solidFill>
                  <a:srgbClr val="292929"/>
                </a:solidFill>
                <a:latin typeface="Arial"/>
                <a:cs typeface="Arial"/>
              </a:rPr>
              <a:t>Analysis</a:t>
            </a:r>
            <a:r>
              <a:rPr sz="1800" spc="-90" dirty="0">
                <a:solidFill>
                  <a:srgbClr val="292929"/>
                </a:solidFill>
                <a:latin typeface="Arial"/>
                <a:cs typeface="Arial"/>
              </a:rPr>
              <a:t> </a:t>
            </a:r>
            <a:r>
              <a:rPr sz="1800" spc="-50" dirty="0">
                <a:solidFill>
                  <a:srgbClr val="292929"/>
                </a:solidFill>
                <a:latin typeface="Arial"/>
                <a:cs typeface="Arial"/>
              </a:rPr>
              <a:t>Using</a:t>
            </a:r>
            <a:r>
              <a:rPr sz="1800" spc="-90" dirty="0">
                <a:solidFill>
                  <a:srgbClr val="292929"/>
                </a:solidFill>
                <a:latin typeface="Arial"/>
                <a:cs typeface="Arial"/>
              </a:rPr>
              <a:t> </a:t>
            </a:r>
            <a:r>
              <a:rPr sz="1800" spc="-25" dirty="0">
                <a:solidFill>
                  <a:srgbClr val="292929"/>
                </a:solidFill>
                <a:latin typeface="Arial"/>
                <a:cs typeface="Arial"/>
              </a:rPr>
              <a:t>SQL</a:t>
            </a:r>
            <a:endParaRPr sz="1800">
              <a:latin typeface="Arial"/>
              <a:cs typeface="Arial"/>
            </a:endParaRPr>
          </a:p>
          <a:p>
            <a:pPr marL="698500" lvl="1" indent="-228600">
              <a:lnSpc>
                <a:spcPct val="100000"/>
              </a:lnSpc>
              <a:spcBef>
                <a:spcPts val="1225"/>
              </a:spcBef>
              <a:buChar char="•"/>
              <a:tabLst>
                <a:tab pos="698500" algn="l"/>
              </a:tabLst>
            </a:pPr>
            <a:r>
              <a:rPr sz="1800" spc="-125" dirty="0">
                <a:solidFill>
                  <a:srgbClr val="292929"/>
                </a:solidFill>
                <a:latin typeface="Arial"/>
                <a:cs typeface="Arial"/>
              </a:rPr>
              <a:t>EDA</a:t>
            </a:r>
            <a:r>
              <a:rPr sz="1800" spc="-15" dirty="0">
                <a:solidFill>
                  <a:srgbClr val="292929"/>
                </a:solidFill>
                <a:latin typeface="Arial"/>
                <a:cs typeface="Arial"/>
              </a:rPr>
              <a:t> </a:t>
            </a:r>
            <a:r>
              <a:rPr sz="1800" dirty="0">
                <a:solidFill>
                  <a:srgbClr val="292929"/>
                </a:solidFill>
                <a:latin typeface="Arial"/>
                <a:cs typeface="Arial"/>
              </a:rPr>
              <a:t>with</a:t>
            </a:r>
            <a:r>
              <a:rPr sz="1800" spc="85" dirty="0">
                <a:solidFill>
                  <a:srgbClr val="292929"/>
                </a:solidFill>
                <a:latin typeface="Arial"/>
                <a:cs typeface="Arial"/>
              </a:rPr>
              <a:t> </a:t>
            </a:r>
            <a:r>
              <a:rPr sz="1800" spc="-10" dirty="0">
                <a:solidFill>
                  <a:srgbClr val="292929"/>
                </a:solidFill>
                <a:latin typeface="Arial"/>
                <a:cs typeface="Arial"/>
              </a:rPr>
              <a:t>Visualization</a:t>
            </a:r>
            <a:endParaRPr sz="1800">
              <a:latin typeface="Arial"/>
              <a:cs typeface="Arial"/>
            </a:endParaRPr>
          </a:p>
          <a:p>
            <a:pPr marL="698500" lvl="1" indent="-228600">
              <a:lnSpc>
                <a:spcPct val="100000"/>
              </a:lnSpc>
              <a:spcBef>
                <a:spcPts val="1140"/>
              </a:spcBef>
              <a:buChar char="•"/>
              <a:tabLst>
                <a:tab pos="698500" algn="l"/>
              </a:tabLst>
            </a:pPr>
            <a:r>
              <a:rPr sz="1800" spc="-25" dirty="0">
                <a:solidFill>
                  <a:srgbClr val="292929"/>
                </a:solidFill>
                <a:latin typeface="Arial"/>
                <a:cs typeface="Arial"/>
              </a:rPr>
              <a:t>Data</a:t>
            </a:r>
            <a:r>
              <a:rPr sz="1800" spc="-5" dirty="0">
                <a:solidFill>
                  <a:srgbClr val="292929"/>
                </a:solidFill>
                <a:latin typeface="Arial"/>
                <a:cs typeface="Arial"/>
              </a:rPr>
              <a:t> </a:t>
            </a:r>
            <a:r>
              <a:rPr sz="1800" spc="-30" dirty="0">
                <a:solidFill>
                  <a:srgbClr val="292929"/>
                </a:solidFill>
                <a:latin typeface="Arial"/>
                <a:cs typeface="Arial"/>
              </a:rPr>
              <a:t>Visualization</a:t>
            </a:r>
            <a:r>
              <a:rPr sz="1800" spc="-80" dirty="0">
                <a:solidFill>
                  <a:srgbClr val="292929"/>
                </a:solidFill>
                <a:latin typeface="Arial"/>
                <a:cs typeface="Arial"/>
              </a:rPr>
              <a:t> </a:t>
            </a:r>
            <a:r>
              <a:rPr sz="1800" dirty="0">
                <a:solidFill>
                  <a:srgbClr val="292929"/>
                </a:solidFill>
                <a:latin typeface="Arial"/>
                <a:cs typeface="Arial"/>
              </a:rPr>
              <a:t>with</a:t>
            </a:r>
            <a:r>
              <a:rPr sz="1800" spc="85" dirty="0">
                <a:solidFill>
                  <a:srgbClr val="292929"/>
                </a:solidFill>
                <a:latin typeface="Arial"/>
                <a:cs typeface="Arial"/>
              </a:rPr>
              <a:t> </a:t>
            </a:r>
            <a:r>
              <a:rPr sz="1800" spc="-10" dirty="0">
                <a:solidFill>
                  <a:srgbClr val="292929"/>
                </a:solidFill>
                <a:latin typeface="Arial"/>
                <a:cs typeface="Arial"/>
              </a:rPr>
              <a:t>Folium</a:t>
            </a:r>
            <a:endParaRPr sz="1800">
              <a:latin typeface="Arial"/>
              <a:cs typeface="Arial"/>
            </a:endParaRPr>
          </a:p>
          <a:p>
            <a:pPr marL="698500" lvl="1" indent="-228600">
              <a:lnSpc>
                <a:spcPct val="100000"/>
              </a:lnSpc>
              <a:spcBef>
                <a:spcPts val="1220"/>
              </a:spcBef>
              <a:buChar char="•"/>
              <a:tabLst>
                <a:tab pos="698500" algn="l"/>
              </a:tabLst>
            </a:pPr>
            <a:r>
              <a:rPr sz="1800" spc="-30" dirty="0">
                <a:solidFill>
                  <a:srgbClr val="292929"/>
                </a:solidFill>
                <a:latin typeface="Arial"/>
                <a:cs typeface="Arial"/>
              </a:rPr>
              <a:t>Interactive</a:t>
            </a:r>
            <a:r>
              <a:rPr sz="1800" spc="-35" dirty="0">
                <a:solidFill>
                  <a:srgbClr val="292929"/>
                </a:solidFill>
                <a:latin typeface="Arial"/>
                <a:cs typeface="Arial"/>
              </a:rPr>
              <a:t> </a:t>
            </a:r>
            <a:r>
              <a:rPr sz="1800" spc="-40" dirty="0">
                <a:solidFill>
                  <a:srgbClr val="292929"/>
                </a:solidFill>
                <a:latin typeface="Arial"/>
                <a:cs typeface="Arial"/>
              </a:rPr>
              <a:t>Dashboard</a:t>
            </a:r>
            <a:r>
              <a:rPr sz="1800" spc="-80" dirty="0">
                <a:solidFill>
                  <a:srgbClr val="292929"/>
                </a:solidFill>
                <a:latin typeface="Arial"/>
                <a:cs typeface="Arial"/>
              </a:rPr>
              <a:t> </a:t>
            </a:r>
            <a:r>
              <a:rPr sz="1800" dirty="0">
                <a:solidFill>
                  <a:srgbClr val="292929"/>
                </a:solidFill>
                <a:latin typeface="Arial"/>
                <a:cs typeface="Arial"/>
              </a:rPr>
              <a:t>with</a:t>
            </a:r>
            <a:r>
              <a:rPr sz="1800" spc="-30" dirty="0">
                <a:solidFill>
                  <a:srgbClr val="292929"/>
                </a:solidFill>
                <a:latin typeface="Arial"/>
                <a:cs typeface="Arial"/>
              </a:rPr>
              <a:t> </a:t>
            </a:r>
            <a:r>
              <a:rPr sz="1800" spc="-10" dirty="0">
                <a:solidFill>
                  <a:srgbClr val="292929"/>
                </a:solidFill>
                <a:latin typeface="Arial"/>
                <a:cs typeface="Arial"/>
              </a:rPr>
              <a:t>Plotly</a:t>
            </a:r>
            <a:r>
              <a:rPr sz="1800" spc="-30" dirty="0">
                <a:solidFill>
                  <a:srgbClr val="292929"/>
                </a:solidFill>
                <a:latin typeface="Arial"/>
                <a:cs typeface="Arial"/>
              </a:rPr>
              <a:t> </a:t>
            </a:r>
            <a:r>
              <a:rPr sz="1800" spc="-20" dirty="0">
                <a:solidFill>
                  <a:srgbClr val="292929"/>
                </a:solidFill>
                <a:latin typeface="Arial"/>
                <a:cs typeface="Arial"/>
              </a:rPr>
              <a:t>Dash</a:t>
            </a:r>
            <a:endParaRPr sz="1800">
              <a:latin typeface="Arial"/>
              <a:cs typeface="Arial"/>
            </a:endParaRPr>
          </a:p>
          <a:p>
            <a:pPr marL="698500" lvl="1" indent="-228600">
              <a:lnSpc>
                <a:spcPct val="100000"/>
              </a:lnSpc>
              <a:spcBef>
                <a:spcPts val="1220"/>
              </a:spcBef>
              <a:buChar char="•"/>
              <a:tabLst>
                <a:tab pos="698500" algn="l"/>
              </a:tabLst>
            </a:pPr>
            <a:r>
              <a:rPr sz="1800" spc="-65" dirty="0">
                <a:solidFill>
                  <a:srgbClr val="292929"/>
                </a:solidFill>
                <a:latin typeface="Arial"/>
                <a:cs typeface="Arial"/>
              </a:rPr>
              <a:t>Machine</a:t>
            </a:r>
            <a:r>
              <a:rPr sz="1800" spc="-125" dirty="0">
                <a:solidFill>
                  <a:srgbClr val="292929"/>
                </a:solidFill>
                <a:latin typeface="Arial"/>
                <a:cs typeface="Arial"/>
              </a:rPr>
              <a:t> </a:t>
            </a:r>
            <a:r>
              <a:rPr sz="1800" spc="-35" dirty="0">
                <a:solidFill>
                  <a:srgbClr val="292929"/>
                </a:solidFill>
                <a:latin typeface="Arial"/>
                <a:cs typeface="Arial"/>
              </a:rPr>
              <a:t>Learning</a:t>
            </a:r>
            <a:r>
              <a:rPr sz="1800" spc="-15" dirty="0">
                <a:solidFill>
                  <a:srgbClr val="292929"/>
                </a:solidFill>
                <a:latin typeface="Arial"/>
                <a:cs typeface="Arial"/>
              </a:rPr>
              <a:t> </a:t>
            </a:r>
            <a:r>
              <a:rPr sz="1800" spc="-20" dirty="0">
                <a:solidFill>
                  <a:srgbClr val="292929"/>
                </a:solidFill>
                <a:latin typeface="Arial"/>
                <a:cs typeface="Arial"/>
              </a:rPr>
              <a:t>Prediction</a:t>
            </a:r>
            <a:r>
              <a:rPr sz="1800" spc="-30" dirty="0">
                <a:solidFill>
                  <a:srgbClr val="292929"/>
                </a:solidFill>
                <a:latin typeface="Arial"/>
                <a:cs typeface="Arial"/>
              </a:rPr>
              <a:t> </a:t>
            </a:r>
            <a:r>
              <a:rPr sz="1800" spc="-35" dirty="0">
                <a:solidFill>
                  <a:srgbClr val="292929"/>
                </a:solidFill>
                <a:latin typeface="Arial"/>
                <a:cs typeface="Arial"/>
              </a:rPr>
              <a:t>(Classification)</a:t>
            </a:r>
            <a:endParaRPr sz="1800">
              <a:latin typeface="Arial"/>
              <a:cs typeface="Arial"/>
            </a:endParaRPr>
          </a:p>
          <a:p>
            <a:pPr marL="240665" indent="-227965">
              <a:lnSpc>
                <a:spcPct val="100000"/>
              </a:lnSpc>
              <a:spcBef>
                <a:spcPts val="1095"/>
              </a:spcBef>
              <a:buChar char="•"/>
              <a:tabLst>
                <a:tab pos="240665" algn="l"/>
              </a:tabLst>
            </a:pPr>
            <a:r>
              <a:rPr sz="2150" spc="-80" dirty="0">
                <a:solidFill>
                  <a:srgbClr val="292929"/>
                </a:solidFill>
                <a:latin typeface="Arial"/>
                <a:cs typeface="Arial"/>
              </a:rPr>
              <a:t>Summary</a:t>
            </a:r>
            <a:r>
              <a:rPr sz="2150" spc="45" dirty="0">
                <a:solidFill>
                  <a:srgbClr val="292929"/>
                </a:solidFill>
                <a:latin typeface="Arial"/>
                <a:cs typeface="Arial"/>
              </a:rPr>
              <a:t> </a:t>
            </a:r>
            <a:r>
              <a:rPr sz="2150" dirty="0">
                <a:solidFill>
                  <a:srgbClr val="292929"/>
                </a:solidFill>
                <a:latin typeface="Arial"/>
                <a:cs typeface="Arial"/>
              </a:rPr>
              <a:t>of</a:t>
            </a:r>
            <a:r>
              <a:rPr sz="2150" spc="50" dirty="0">
                <a:solidFill>
                  <a:srgbClr val="292929"/>
                </a:solidFill>
                <a:latin typeface="Arial"/>
                <a:cs typeface="Arial"/>
              </a:rPr>
              <a:t> </a:t>
            </a:r>
            <a:r>
              <a:rPr sz="2150" dirty="0">
                <a:solidFill>
                  <a:srgbClr val="292929"/>
                </a:solidFill>
                <a:latin typeface="Arial"/>
                <a:cs typeface="Arial"/>
              </a:rPr>
              <a:t>all</a:t>
            </a:r>
            <a:r>
              <a:rPr sz="2150" spc="-15" dirty="0">
                <a:solidFill>
                  <a:srgbClr val="292929"/>
                </a:solidFill>
                <a:latin typeface="Arial"/>
                <a:cs typeface="Arial"/>
              </a:rPr>
              <a:t> </a:t>
            </a:r>
            <a:r>
              <a:rPr sz="2150" spc="-10" dirty="0">
                <a:solidFill>
                  <a:srgbClr val="292929"/>
                </a:solidFill>
                <a:latin typeface="Arial"/>
                <a:cs typeface="Arial"/>
              </a:rPr>
              <a:t>results</a:t>
            </a:r>
            <a:endParaRPr sz="2150">
              <a:latin typeface="Arial"/>
              <a:cs typeface="Arial"/>
            </a:endParaRPr>
          </a:p>
          <a:p>
            <a:pPr marL="698500" lvl="1" indent="-228600">
              <a:lnSpc>
                <a:spcPct val="100000"/>
              </a:lnSpc>
              <a:spcBef>
                <a:spcPts val="1225"/>
              </a:spcBef>
              <a:buChar char="•"/>
              <a:tabLst>
                <a:tab pos="698500" algn="l"/>
              </a:tabLst>
            </a:pPr>
            <a:r>
              <a:rPr sz="1800" spc="-30" dirty="0">
                <a:solidFill>
                  <a:srgbClr val="292929"/>
                </a:solidFill>
                <a:latin typeface="Arial"/>
                <a:cs typeface="Arial"/>
              </a:rPr>
              <a:t>Exploratory</a:t>
            </a:r>
            <a:r>
              <a:rPr sz="1800" spc="5" dirty="0">
                <a:solidFill>
                  <a:srgbClr val="292929"/>
                </a:solidFill>
                <a:latin typeface="Arial"/>
                <a:cs typeface="Arial"/>
              </a:rPr>
              <a:t> </a:t>
            </a:r>
            <a:r>
              <a:rPr sz="1800" spc="-55" dirty="0">
                <a:solidFill>
                  <a:srgbClr val="292929"/>
                </a:solidFill>
                <a:latin typeface="Arial"/>
                <a:cs typeface="Arial"/>
              </a:rPr>
              <a:t>Analysis</a:t>
            </a:r>
            <a:r>
              <a:rPr sz="1800" spc="-90" dirty="0">
                <a:solidFill>
                  <a:srgbClr val="292929"/>
                </a:solidFill>
                <a:latin typeface="Arial"/>
                <a:cs typeface="Arial"/>
              </a:rPr>
              <a:t> </a:t>
            </a:r>
            <a:r>
              <a:rPr sz="1800" spc="-10" dirty="0">
                <a:solidFill>
                  <a:srgbClr val="292929"/>
                </a:solidFill>
                <a:latin typeface="Arial"/>
                <a:cs typeface="Arial"/>
              </a:rPr>
              <a:t>Results</a:t>
            </a:r>
            <a:endParaRPr sz="1800">
              <a:latin typeface="Arial"/>
              <a:cs typeface="Arial"/>
            </a:endParaRPr>
          </a:p>
          <a:p>
            <a:pPr marL="698500" lvl="1" indent="-228600">
              <a:lnSpc>
                <a:spcPct val="100000"/>
              </a:lnSpc>
              <a:spcBef>
                <a:spcPts val="1220"/>
              </a:spcBef>
              <a:buChar char="•"/>
              <a:tabLst>
                <a:tab pos="698500" algn="l"/>
              </a:tabLst>
            </a:pPr>
            <a:r>
              <a:rPr sz="1800" spc="-30" dirty="0">
                <a:solidFill>
                  <a:srgbClr val="292929"/>
                </a:solidFill>
                <a:latin typeface="Arial"/>
                <a:cs typeface="Arial"/>
              </a:rPr>
              <a:t>Interactive</a:t>
            </a:r>
            <a:r>
              <a:rPr sz="1800" spc="5" dirty="0">
                <a:solidFill>
                  <a:srgbClr val="292929"/>
                </a:solidFill>
                <a:latin typeface="Arial"/>
                <a:cs typeface="Arial"/>
              </a:rPr>
              <a:t> </a:t>
            </a:r>
            <a:r>
              <a:rPr sz="1800" spc="-30" dirty="0">
                <a:solidFill>
                  <a:srgbClr val="292929"/>
                </a:solidFill>
                <a:latin typeface="Arial"/>
                <a:cs typeface="Arial"/>
              </a:rPr>
              <a:t>Visualization</a:t>
            </a:r>
            <a:r>
              <a:rPr sz="1800" spc="-60" dirty="0">
                <a:solidFill>
                  <a:srgbClr val="292929"/>
                </a:solidFill>
                <a:latin typeface="Arial"/>
                <a:cs typeface="Arial"/>
              </a:rPr>
              <a:t> </a:t>
            </a:r>
            <a:r>
              <a:rPr sz="1800" spc="-10" dirty="0">
                <a:solidFill>
                  <a:srgbClr val="292929"/>
                </a:solidFill>
                <a:latin typeface="Arial"/>
                <a:cs typeface="Arial"/>
              </a:rPr>
              <a:t>Results</a:t>
            </a:r>
            <a:endParaRPr sz="1800">
              <a:latin typeface="Arial"/>
              <a:cs typeface="Arial"/>
            </a:endParaRPr>
          </a:p>
          <a:p>
            <a:pPr marL="698500" lvl="1" indent="-228600">
              <a:lnSpc>
                <a:spcPct val="100000"/>
              </a:lnSpc>
              <a:spcBef>
                <a:spcPts val="1220"/>
              </a:spcBef>
              <a:buChar char="•"/>
              <a:tabLst>
                <a:tab pos="698500" algn="l"/>
              </a:tabLst>
            </a:pPr>
            <a:r>
              <a:rPr sz="1800" spc="-30" dirty="0">
                <a:solidFill>
                  <a:srgbClr val="292929"/>
                </a:solidFill>
                <a:latin typeface="Arial"/>
                <a:cs typeface="Arial"/>
              </a:rPr>
              <a:t>Predictive</a:t>
            </a:r>
            <a:r>
              <a:rPr sz="1800" spc="-35" dirty="0">
                <a:solidFill>
                  <a:srgbClr val="292929"/>
                </a:solidFill>
                <a:latin typeface="Arial"/>
                <a:cs typeface="Arial"/>
              </a:rPr>
              <a:t> </a:t>
            </a:r>
            <a:r>
              <a:rPr sz="1800" spc="-55" dirty="0">
                <a:solidFill>
                  <a:srgbClr val="292929"/>
                </a:solidFill>
                <a:latin typeface="Arial"/>
                <a:cs typeface="Arial"/>
              </a:rPr>
              <a:t>Analysis</a:t>
            </a:r>
            <a:r>
              <a:rPr sz="1800" spc="-70" dirty="0">
                <a:solidFill>
                  <a:srgbClr val="292929"/>
                </a:solidFill>
                <a:latin typeface="Arial"/>
                <a:cs typeface="Arial"/>
              </a:rPr>
              <a:t> </a:t>
            </a:r>
            <a:r>
              <a:rPr sz="1800" spc="-10" dirty="0">
                <a:solidFill>
                  <a:srgbClr val="292929"/>
                </a:solidFill>
                <a:latin typeface="Arial"/>
                <a:cs typeface="Arial"/>
              </a:rPr>
              <a:t>Results</a:t>
            </a:r>
            <a:endParaRPr sz="1800">
              <a:latin typeface="Arial"/>
              <a:cs typeface="Arial"/>
            </a:endParaRPr>
          </a:p>
        </p:txBody>
      </p:sp>
      <p:sp>
        <p:nvSpPr>
          <p:cNvPr id="4" name="object 4"/>
          <p:cNvSpPr txBox="1">
            <a:spLocks noGrp="1"/>
          </p:cNvSpPr>
          <p:nvPr>
            <p:ph type="title"/>
          </p:nvPr>
        </p:nvSpPr>
        <p:spPr>
          <a:xfrm>
            <a:off x="849312" y="420624"/>
            <a:ext cx="3860800" cy="586740"/>
          </a:xfrm>
          <a:prstGeom prst="rect">
            <a:avLst/>
          </a:prstGeom>
        </p:spPr>
        <p:txBody>
          <a:bodyPr vert="horz" wrap="square" lIns="0" tIns="16510" rIns="0" bIns="0" rtlCol="0">
            <a:spAutoFit/>
          </a:bodyPr>
          <a:lstStyle/>
          <a:p>
            <a:pPr marL="12700">
              <a:lnSpc>
                <a:spcPct val="100000"/>
              </a:lnSpc>
              <a:spcBef>
                <a:spcPts val="130"/>
              </a:spcBef>
            </a:pPr>
            <a:r>
              <a:rPr spc="-110" dirty="0"/>
              <a:t>Executive</a:t>
            </a:r>
            <a:r>
              <a:rPr spc="-114" dirty="0"/>
              <a:t> </a:t>
            </a:r>
            <a:r>
              <a:rPr spc="-16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2740024"/>
            <a:ext cx="4287520" cy="1071245"/>
          </a:xfrm>
          <a:prstGeom prst="rect">
            <a:avLst/>
          </a:prstGeom>
        </p:spPr>
        <p:txBody>
          <a:bodyPr vert="horz" wrap="square" lIns="0" tIns="73025" rIns="0" bIns="0" rtlCol="0">
            <a:spAutoFit/>
          </a:bodyPr>
          <a:lstStyle/>
          <a:p>
            <a:pPr marL="12700" marR="5080">
              <a:lnSpc>
                <a:spcPts val="3910"/>
              </a:lnSpc>
              <a:spcBef>
                <a:spcPts val="575"/>
              </a:spcBef>
            </a:pPr>
            <a:r>
              <a:rPr sz="3600" dirty="0">
                <a:solidFill>
                  <a:srgbClr val="000000"/>
                </a:solidFill>
                <a:latin typeface="Carlito"/>
                <a:cs typeface="Carlito"/>
              </a:rPr>
              <a:t>First</a:t>
            </a:r>
            <a:r>
              <a:rPr sz="3600" spc="-170" dirty="0">
                <a:solidFill>
                  <a:srgbClr val="000000"/>
                </a:solidFill>
                <a:latin typeface="Carlito"/>
                <a:cs typeface="Carlito"/>
              </a:rPr>
              <a:t> </a:t>
            </a:r>
            <a:r>
              <a:rPr sz="3600" spc="-20" dirty="0">
                <a:solidFill>
                  <a:srgbClr val="000000"/>
                </a:solidFill>
                <a:latin typeface="Carlito"/>
                <a:cs typeface="Carlito"/>
              </a:rPr>
              <a:t>Successful</a:t>
            </a:r>
            <a:r>
              <a:rPr sz="3600" spc="-180" dirty="0">
                <a:solidFill>
                  <a:srgbClr val="000000"/>
                </a:solidFill>
                <a:latin typeface="Carlito"/>
                <a:cs typeface="Carlito"/>
              </a:rPr>
              <a:t> </a:t>
            </a:r>
            <a:r>
              <a:rPr sz="3600" spc="-10" dirty="0">
                <a:solidFill>
                  <a:srgbClr val="000000"/>
                </a:solidFill>
                <a:latin typeface="Carlito"/>
                <a:cs typeface="Carlito"/>
              </a:rPr>
              <a:t>Ground </a:t>
            </a:r>
            <a:r>
              <a:rPr sz="3600" dirty="0">
                <a:solidFill>
                  <a:srgbClr val="000000"/>
                </a:solidFill>
                <a:latin typeface="Carlito"/>
                <a:cs typeface="Carlito"/>
              </a:rPr>
              <a:t>Landing</a:t>
            </a:r>
            <a:r>
              <a:rPr sz="3600" spc="-145" dirty="0">
                <a:solidFill>
                  <a:srgbClr val="000000"/>
                </a:solidFill>
                <a:latin typeface="Carlito"/>
                <a:cs typeface="Carlito"/>
              </a:rPr>
              <a:t> </a:t>
            </a:r>
            <a:r>
              <a:rPr sz="3600" spc="-20" dirty="0">
                <a:solidFill>
                  <a:srgbClr val="000000"/>
                </a:solidFill>
                <a:latin typeface="Carlito"/>
                <a:cs typeface="Carlito"/>
              </a:rPr>
              <a:t>Date</a:t>
            </a:r>
            <a:endParaRPr sz="3600">
              <a:latin typeface="Carlito"/>
              <a:cs typeface="Carlito"/>
            </a:endParaRPr>
          </a:p>
        </p:txBody>
      </p:sp>
      <p:pic>
        <p:nvPicPr>
          <p:cNvPr id="5" name="object 5"/>
          <p:cNvPicPr/>
          <p:nvPr/>
        </p:nvPicPr>
        <p:blipFill>
          <a:blip r:embed="rId2" cstate="print"/>
          <a:stretch>
            <a:fillRect/>
          </a:stretch>
        </p:blipFill>
        <p:spPr>
          <a:xfrm>
            <a:off x="5429250" y="1533525"/>
            <a:ext cx="6334125" cy="1200150"/>
          </a:xfrm>
          <a:prstGeom prst="rect">
            <a:avLst/>
          </a:prstGeom>
        </p:spPr>
      </p:pic>
      <p:sp>
        <p:nvSpPr>
          <p:cNvPr id="7" name="object 7"/>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31</a:t>
            </a:r>
            <a:endParaRPr sz="1200">
              <a:latin typeface="Carlito"/>
              <a:cs typeface="Carl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74295" rIns="0" bIns="0" rtlCol="0">
            <a:spAutoFit/>
          </a:bodyPr>
          <a:lstStyle/>
          <a:p>
            <a:pPr marL="12700" marR="5080">
              <a:lnSpc>
                <a:spcPts val="3900"/>
              </a:lnSpc>
              <a:spcBef>
                <a:spcPts val="585"/>
              </a:spcBef>
            </a:pPr>
            <a:r>
              <a:rPr sz="3600" spc="-20" dirty="0">
                <a:solidFill>
                  <a:srgbClr val="000000"/>
                </a:solidFill>
                <a:latin typeface="Carlito"/>
                <a:cs typeface="Carlito"/>
              </a:rPr>
              <a:t>Successful</a:t>
            </a:r>
            <a:r>
              <a:rPr sz="3600" spc="-185" dirty="0">
                <a:solidFill>
                  <a:srgbClr val="000000"/>
                </a:solidFill>
                <a:latin typeface="Carlito"/>
                <a:cs typeface="Carlito"/>
              </a:rPr>
              <a:t> </a:t>
            </a:r>
            <a:r>
              <a:rPr sz="3600" dirty="0">
                <a:solidFill>
                  <a:srgbClr val="000000"/>
                </a:solidFill>
                <a:latin typeface="Carlito"/>
                <a:cs typeface="Carlito"/>
              </a:rPr>
              <a:t>Drone</a:t>
            </a:r>
            <a:r>
              <a:rPr sz="3600" spc="-114" dirty="0">
                <a:solidFill>
                  <a:srgbClr val="000000"/>
                </a:solidFill>
                <a:latin typeface="Carlito"/>
                <a:cs typeface="Carlito"/>
              </a:rPr>
              <a:t> </a:t>
            </a:r>
            <a:r>
              <a:rPr sz="3600" dirty="0">
                <a:solidFill>
                  <a:srgbClr val="000000"/>
                </a:solidFill>
                <a:latin typeface="Carlito"/>
                <a:cs typeface="Carlito"/>
              </a:rPr>
              <a:t>Ship</a:t>
            </a:r>
            <a:r>
              <a:rPr sz="3600" spc="-155" dirty="0">
                <a:solidFill>
                  <a:srgbClr val="000000"/>
                </a:solidFill>
                <a:latin typeface="Carlito"/>
                <a:cs typeface="Carlito"/>
              </a:rPr>
              <a:t> </a:t>
            </a:r>
            <a:r>
              <a:rPr sz="3600" dirty="0">
                <a:solidFill>
                  <a:srgbClr val="000000"/>
                </a:solidFill>
                <a:latin typeface="Carlito"/>
                <a:cs typeface="Carlito"/>
              </a:rPr>
              <a:t>Landing</a:t>
            </a:r>
            <a:r>
              <a:rPr sz="3600" spc="-125" dirty="0">
                <a:solidFill>
                  <a:srgbClr val="000000"/>
                </a:solidFill>
                <a:latin typeface="Carlito"/>
                <a:cs typeface="Carlito"/>
              </a:rPr>
              <a:t> </a:t>
            </a:r>
            <a:r>
              <a:rPr sz="3600" spc="-10" dirty="0">
                <a:solidFill>
                  <a:srgbClr val="000000"/>
                </a:solidFill>
                <a:latin typeface="Carlito"/>
                <a:cs typeface="Carlito"/>
              </a:rPr>
              <a:t>with</a:t>
            </a:r>
            <a:r>
              <a:rPr sz="3600" spc="-195" dirty="0">
                <a:solidFill>
                  <a:srgbClr val="000000"/>
                </a:solidFill>
                <a:latin typeface="Carlito"/>
                <a:cs typeface="Carlito"/>
              </a:rPr>
              <a:t> </a:t>
            </a:r>
            <a:r>
              <a:rPr sz="3600" spc="-30" dirty="0">
                <a:solidFill>
                  <a:srgbClr val="000000"/>
                </a:solidFill>
                <a:latin typeface="Carlito"/>
                <a:cs typeface="Carlito"/>
              </a:rPr>
              <a:t>Payload</a:t>
            </a:r>
            <a:r>
              <a:rPr sz="3600" spc="-90" dirty="0">
                <a:solidFill>
                  <a:srgbClr val="000000"/>
                </a:solidFill>
                <a:latin typeface="Carlito"/>
                <a:cs typeface="Carlito"/>
              </a:rPr>
              <a:t> </a:t>
            </a:r>
            <a:r>
              <a:rPr sz="3600" spc="-10" dirty="0">
                <a:solidFill>
                  <a:srgbClr val="000000"/>
                </a:solidFill>
                <a:latin typeface="Carlito"/>
                <a:cs typeface="Carlito"/>
              </a:rPr>
              <a:t>between </a:t>
            </a:r>
            <a:r>
              <a:rPr sz="3600" dirty="0">
                <a:solidFill>
                  <a:srgbClr val="000000"/>
                </a:solidFill>
                <a:latin typeface="Carlito"/>
                <a:cs typeface="Carlito"/>
              </a:rPr>
              <a:t>4000</a:t>
            </a:r>
            <a:r>
              <a:rPr sz="3600" spc="-10" dirty="0">
                <a:solidFill>
                  <a:srgbClr val="000000"/>
                </a:solidFill>
                <a:latin typeface="Carlito"/>
                <a:cs typeface="Carlito"/>
              </a:rPr>
              <a:t> </a:t>
            </a:r>
            <a:r>
              <a:rPr sz="3600" dirty="0">
                <a:solidFill>
                  <a:srgbClr val="000000"/>
                </a:solidFill>
                <a:latin typeface="Carlito"/>
                <a:cs typeface="Carlito"/>
              </a:rPr>
              <a:t>and</a:t>
            </a:r>
            <a:r>
              <a:rPr sz="3600" spc="-45" dirty="0">
                <a:solidFill>
                  <a:srgbClr val="000000"/>
                </a:solidFill>
                <a:latin typeface="Carlito"/>
                <a:cs typeface="Carlito"/>
              </a:rPr>
              <a:t> </a:t>
            </a:r>
            <a:r>
              <a:rPr sz="3600" spc="-20" dirty="0">
                <a:solidFill>
                  <a:srgbClr val="000000"/>
                </a:solidFill>
                <a:latin typeface="Carlito"/>
                <a:cs typeface="Carlito"/>
              </a:rPr>
              <a:t>6000</a:t>
            </a:r>
            <a:endParaRPr sz="3600">
              <a:latin typeface="Carlito"/>
              <a:cs typeface="Carlito"/>
            </a:endParaRPr>
          </a:p>
        </p:txBody>
      </p:sp>
      <p:pic>
        <p:nvPicPr>
          <p:cNvPr id="4" name="object 4"/>
          <p:cNvPicPr/>
          <p:nvPr/>
        </p:nvPicPr>
        <p:blipFill>
          <a:blip r:embed="rId2" cstate="print"/>
          <a:stretch>
            <a:fillRect/>
          </a:stretch>
        </p:blipFill>
        <p:spPr>
          <a:xfrm>
            <a:off x="647700" y="1781175"/>
            <a:ext cx="3114675" cy="3790950"/>
          </a:xfrm>
          <a:prstGeom prst="rect">
            <a:avLst/>
          </a:prstGeom>
        </p:spPr>
      </p:pic>
      <p:pic>
        <p:nvPicPr>
          <p:cNvPr id="6" name="object 6"/>
          <p:cNvPicPr/>
          <p:nvPr/>
        </p:nvPicPr>
        <p:blipFill>
          <a:blip r:embed="rId3" cstate="print"/>
          <a:stretch>
            <a:fillRect/>
          </a:stretch>
        </p:blipFill>
        <p:spPr>
          <a:xfrm>
            <a:off x="4657725" y="1790700"/>
            <a:ext cx="6953250" cy="1504950"/>
          </a:xfrm>
          <a:prstGeom prst="rect">
            <a:avLst/>
          </a:prstGeom>
        </p:spPr>
      </p:pic>
      <p:sp>
        <p:nvSpPr>
          <p:cNvPr id="7" name="object 7"/>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32</a:t>
            </a:r>
            <a:endParaRPr sz="1200">
              <a:latin typeface="Carlito"/>
              <a:cs typeface="Carl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545211"/>
            <a:ext cx="10617835" cy="575310"/>
          </a:xfrm>
          <a:prstGeom prst="rect">
            <a:avLst/>
          </a:prstGeom>
        </p:spPr>
        <p:txBody>
          <a:bodyPr vert="horz" wrap="square" lIns="0" tIns="13335" rIns="0" bIns="0" rtlCol="0">
            <a:spAutoFit/>
          </a:bodyPr>
          <a:lstStyle/>
          <a:p>
            <a:pPr marL="12700">
              <a:lnSpc>
                <a:spcPct val="100000"/>
              </a:lnSpc>
              <a:spcBef>
                <a:spcPts val="105"/>
              </a:spcBef>
            </a:pPr>
            <a:r>
              <a:rPr sz="3600" spc="-85" dirty="0">
                <a:solidFill>
                  <a:srgbClr val="000000"/>
                </a:solidFill>
                <a:latin typeface="Carlito"/>
                <a:cs typeface="Carlito"/>
              </a:rPr>
              <a:t>Total</a:t>
            </a:r>
            <a:r>
              <a:rPr sz="3600" spc="-90" dirty="0">
                <a:solidFill>
                  <a:srgbClr val="000000"/>
                </a:solidFill>
                <a:latin typeface="Carlito"/>
                <a:cs typeface="Carlito"/>
              </a:rPr>
              <a:t> </a:t>
            </a:r>
            <a:r>
              <a:rPr sz="3600" dirty="0">
                <a:solidFill>
                  <a:srgbClr val="000000"/>
                </a:solidFill>
                <a:latin typeface="Carlito"/>
                <a:cs typeface="Carlito"/>
              </a:rPr>
              <a:t>Number</a:t>
            </a:r>
            <a:r>
              <a:rPr sz="3600" spc="-90" dirty="0">
                <a:solidFill>
                  <a:srgbClr val="000000"/>
                </a:solidFill>
                <a:latin typeface="Carlito"/>
                <a:cs typeface="Carlito"/>
              </a:rPr>
              <a:t> </a:t>
            </a:r>
            <a:r>
              <a:rPr sz="3600" dirty="0">
                <a:solidFill>
                  <a:srgbClr val="000000"/>
                </a:solidFill>
                <a:latin typeface="Carlito"/>
                <a:cs typeface="Carlito"/>
              </a:rPr>
              <a:t>of</a:t>
            </a:r>
            <a:r>
              <a:rPr sz="3600" spc="-70" dirty="0">
                <a:solidFill>
                  <a:srgbClr val="000000"/>
                </a:solidFill>
                <a:latin typeface="Carlito"/>
                <a:cs typeface="Carlito"/>
              </a:rPr>
              <a:t> </a:t>
            </a:r>
            <a:r>
              <a:rPr sz="3600" spc="-20" dirty="0">
                <a:solidFill>
                  <a:srgbClr val="000000"/>
                </a:solidFill>
                <a:latin typeface="Carlito"/>
                <a:cs typeface="Carlito"/>
              </a:rPr>
              <a:t>Successful</a:t>
            </a:r>
            <a:r>
              <a:rPr sz="3600" spc="-155" dirty="0">
                <a:solidFill>
                  <a:srgbClr val="000000"/>
                </a:solidFill>
                <a:latin typeface="Carlito"/>
                <a:cs typeface="Carlito"/>
              </a:rPr>
              <a:t> </a:t>
            </a:r>
            <a:r>
              <a:rPr sz="3600" dirty="0">
                <a:solidFill>
                  <a:srgbClr val="000000"/>
                </a:solidFill>
                <a:latin typeface="Carlito"/>
                <a:cs typeface="Carlito"/>
              </a:rPr>
              <a:t>and</a:t>
            </a:r>
            <a:r>
              <a:rPr sz="3600" spc="-40" dirty="0">
                <a:solidFill>
                  <a:srgbClr val="000000"/>
                </a:solidFill>
                <a:latin typeface="Carlito"/>
                <a:cs typeface="Carlito"/>
              </a:rPr>
              <a:t> </a:t>
            </a:r>
            <a:r>
              <a:rPr sz="3600" spc="-25" dirty="0">
                <a:solidFill>
                  <a:srgbClr val="000000"/>
                </a:solidFill>
                <a:latin typeface="Carlito"/>
                <a:cs typeface="Carlito"/>
              </a:rPr>
              <a:t>Failure</a:t>
            </a:r>
            <a:r>
              <a:rPr sz="3600" spc="-170" dirty="0">
                <a:solidFill>
                  <a:srgbClr val="000000"/>
                </a:solidFill>
                <a:latin typeface="Carlito"/>
                <a:cs typeface="Carlito"/>
              </a:rPr>
              <a:t> </a:t>
            </a:r>
            <a:r>
              <a:rPr sz="3600" spc="-10" dirty="0">
                <a:solidFill>
                  <a:srgbClr val="000000"/>
                </a:solidFill>
                <a:latin typeface="Carlito"/>
                <a:cs typeface="Carlito"/>
              </a:rPr>
              <a:t>Mission</a:t>
            </a:r>
            <a:r>
              <a:rPr sz="3600" spc="-190" dirty="0">
                <a:solidFill>
                  <a:srgbClr val="000000"/>
                </a:solidFill>
                <a:latin typeface="Carlito"/>
                <a:cs typeface="Carlito"/>
              </a:rPr>
              <a:t> </a:t>
            </a:r>
            <a:r>
              <a:rPr sz="3600" spc="-10" dirty="0">
                <a:solidFill>
                  <a:srgbClr val="000000"/>
                </a:solidFill>
                <a:latin typeface="Carlito"/>
                <a:cs typeface="Carlito"/>
              </a:rPr>
              <a:t>Outcomes</a:t>
            </a:r>
            <a:endParaRPr sz="3600">
              <a:latin typeface="Carlito"/>
              <a:cs typeface="Carlito"/>
            </a:endParaRPr>
          </a:p>
        </p:txBody>
      </p:sp>
      <p:grpSp>
        <p:nvGrpSpPr>
          <p:cNvPr id="5" name="object 5"/>
          <p:cNvGrpSpPr/>
          <p:nvPr/>
        </p:nvGrpSpPr>
        <p:grpSpPr>
          <a:xfrm>
            <a:off x="733425" y="1885950"/>
            <a:ext cx="10720705" cy="3511550"/>
            <a:chOff x="733425" y="1885950"/>
            <a:chExt cx="10720705" cy="3511550"/>
          </a:xfrm>
        </p:grpSpPr>
        <p:pic>
          <p:nvPicPr>
            <p:cNvPr id="6" name="object 6"/>
            <p:cNvPicPr/>
            <p:nvPr/>
          </p:nvPicPr>
          <p:blipFill>
            <a:blip r:embed="rId2" cstate="print"/>
            <a:stretch>
              <a:fillRect/>
            </a:stretch>
          </p:blipFill>
          <p:spPr>
            <a:xfrm>
              <a:off x="5295900" y="2324100"/>
              <a:ext cx="6158170" cy="3073224"/>
            </a:xfrm>
            <a:prstGeom prst="rect">
              <a:avLst/>
            </a:prstGeom>
          </p:spPr>
        </p:pic>
        <p:pic>
          <p:nvPicPr>
            <p:cNvPr id="7" name="object 7"/>
            <p:cNvPicPr/>
            <p:nvPr/>
          </p:nvPicPr>
          <p:blipFill>
            <a:blip r:embed="rId3" cstate="print"/>
            <a:stretch>
              <a:fillRect/>
            </a:stretch>
          </p:blipFill>
          <p:spPr>
            <a:xfrm>
              <a:off x="733425" y="1885950"/>
              <a:ext cx="6734175" cy="1257300"/>
            </a:xfrm>
            <a:prstGeom prst="rect">
              <a:avLst/>
            </a:prstGeom>
          </p:spPr>
        </p:pic>
      </p:grpSp>
      <p:sp>
        <p:nvSpPr>
          <p:cNvPr id="8" name="object 8"/>
          <p:cNvSpPr txBox="1"/>
          <p:nvPr/>
        </p:nvSpPr>
        <p:spPr>
          <a:xfrm>
            <a:off x="11277218" y="6472554"/>
            <a:ext cx="241300" cy="177800"/>
          </a:xfrm>
          <a:prstGeom prst="rect">
            <a:avLst/>
          </a:prstGeom>
        </p:spPr>
        <p:txBody>
          <a:bodyPr vert="horz" wrap="square" lIns="0" tIns="0" rIns="0" bIns="0" rtlCol="0">
            <a:spAutoFit/>
          </a:bodyPr>
          <a:lstStyle/>
          <a:p>
            <a:pPr marL="38100">
              <a:lnSpc>
                <a:spcPts val="1240"/>
              </a:lnSpc>
            </a:pPr>
            <a:r>
              <a:rPr sz="1200" spc="-25" dirty="0">
                <a:solidFill>
                  <a:srgbClr val="888888"/>
                </a:solidFill>
                <a:latin typeface="Carlito"/>
                <a:cs typeface="Carlito"/>
              </a:rPr>
              <a:t>33</a:t>
            </a:r>
            <a:endParaRPr sz="1200">
              <a:latin typeface="Carlito"/>
              <a:cs typeface="Carl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3711575" y="1044574"/>
            <a:ext cx="4768850" cy="4769485"/>
          </a:xfrm>
          <a:custGeom>
            <a:avLst/>
            <a:gdLst/>
            <a:ahLst/>
            <a:cxnLst/>
            <a:rect l="l" t="t" r="r" b="b"/>
            <a:pathLst>
              <a:path w="4768850" h="4769485">
                <a:moveTo>
                  <a:pt x="2384425" y="0"/>
                </a:moveTo>
                <a:lnTo>
                  <a:pt x="0" y="2384425"/>
                </a:lnTo>
                <a:lnTo>
                  <a:pt x="2384425" y="4768913"/>
                </a:lnTo>
                <a:lnTo>
                  <a:pt x="4768850" y="2384425"/>
                </a:lnTo>
                <a:lnTo>
                  <a:pt x="2384425"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4788534" y="2974974"/>
            <a:ext cx="2621280" cy="840740"/>
          </a:xfrm>
          <a:prstGeom prst="rect">
            <a:avLst/>
          </a:prstGeom>
        </p:spPr>
        <p:txBody>
          <a:bodyPr vert="horz" wrap="square" lIns="0" tIns="52705" rIns="0" bIns="0" rtlCol="0">
            <a:spAutoFit/>
          </a:bodyPr>
          <a:lstStyle/>
          <a:p>
            <a:pPr marL="12700" marR="5080" indent="123825">
              <a:lnSpc>
                <a:spcPts val="3080"/>
              </a:lnSpc>
              <a:spcBef>
                <a:spcPts val="415"/>
              </a:spcBef>
            </a:pPr>
            <a:r>
              <a:rPr sz="2750" dirty="0">
                <a:solidFill>
                  <a:srgbClr val="080808"/>
                </a:solidFill>
                <a:latin typeface="Carlito"/>
                <a:cs typeface="Carlito"/>
              </a:rPr>
              <a:t>Boosters</a:t>
            </a:r>
            <a:r>
              <a:rPr sz="2750" spc="-65" dirty="0">
                <a:solidFill>
                  <a:srgbClr val="080808"/>
                </a:solidFill>
                <a:latin typeface="Carlito"/>
                <a:cs typeface="Carlito"/>
              </a:rPr>
              <a:t> </a:t>
            </a:r>
            <a:r>
              <a:rPr sz="2750" spc="-10" dirty="0">
                <a:solidFill>
                  <a:srgbClr val="080808"/>
                </a:solidFill>
                <a:latin typeface="Carlito"/>
                <a:cs typeface="Carlito"/>
              </a:rPr>
              <a:t>Carried Maximum</a:t>
            </a:r>
            <a:r>
              <a:rPr sz="2750" spc="-45" dirty="0">
                <a:solidFill>
                  <a:srgbClr val="080808"/>
                </a:solidFill>
                <a:latin typeface="Carlito"/>
                <a:cs typeface="Carlito"/>
              </a:rPr>
              <a:t> Payload</a:t>
            </a:r>
            <a:endParaRPr sz="2750" dirty="0">
              <a:latin typeface="Carlito"/>
              <a:cs typeface="Carlito"/>
            </a:endParaRPr>
          </a:p>
        </p:txBody>
      </p:sp>
      <p:grpSp>
        <p:nvGrpSpPr>
          <p:cNvPr id="9" name="object 9"/>
          <p:cNvGrpSpPr/>
          <p:nvPr/>
        </p:nvGrpSpPr>
        <p:grpSpPr>
          <a:xfrm>
            <a:off x="1533525" y="424180"/>
            <a:ext cx="10401300" cy="6009640"/>
            <a:chOff x="1533525" y="424180"/>
            <a:chExt cx="10401300" cy="6009640"/>
          </a:xfrm>
        </p:grpSpPr>
        <p:pic>
          <p:nvPicPr>
            <p:cNvPr id="11" name="object 11"/>
            <p:cNvPicPr/>
            <p:nvPr/>
          </p:nvPicPr>
          <p:blipFill>
            <a:blip r:embed="rId2" cstate="print"/>
            <a:stretch>
              <a:fillRect/>
            </a:stretch>
          </p:blipFill>
          <p:spPr>
            <a:xfrm>
              <a:off x="2724150" y="771525"/>
              <a:ext cx="9210675" cy="952500"/>
            </a:xfrm>
            <a:prstGeom prst="rect">
              <a:avLst/>
            </a:prstGeom>
          </p:spPr>
        </p:pic>
        <p:pic>
          <p:nvPicPr>
            <p:cNvPr id="12" name="object 12"/>
            <p:cNvPicPr/>
            <p:nvPr/>
          </p:nvPicPr>
          <p:blipFill>
            <a:blip r:embed="rId3" cstate="print"/>
            <a:stretch>
              <a:fillRect/>
            </a:stretch>
          </p:blipFill>
          <p:spPr>
            <a:xfrm>
              <a:off x="1533525" y="2419350"/>
              <a:ext cx="1314450" cy="4010025"/>
            </a:xfrm>
            <a:prstGeom prst="rect">
              <a:avLst/>
            </a:prstGeom>
          </p:spPr>
        </p:pic>
        <p:sp>
          <p:nvSpPr>
            <p:cNvPr id="13" name="object 13"/>
            <p:cNvSpPr/>
            <p:nvPr/>
          </p:nvSpPr>
          <p:spPr>
            <a:xfrm>
              <a:off x="3091179" y="424180"/>
              <a:ext cx="6009640" cy="6009640"/>
            </a:xfrm>
            <a:custGeom>
              <a:avLst/>
              <a:gdLst/>
              <a:ahLst/>
              <a:cxnLst/>
              <a:rect l="l" t="t" r="r" b="b"/>
              <a:pathLst>
                <a:path w="6009640" h="6009640">
                  <a:moveTo>
                    <a:pt x="3004820" y="0"/>
                  </a:moveTo>
                  <a:lnTo>
                    <a:pt x="0" y="3004820"/>
                  </a:lnTo>
                  <a:lnTo>
                    <a:pt x="3004820" y="6009627"/>
                  </a:lnTo>
                  <a:lnTo>
                    <a:pt x="3076626" y="5937821"/>
                  </a:lnTo>
                  <a:lnTo>
                    <a:pt x="3004820" y="5937821"/>
                  </a:lnTo>
                  <a:lnTo>
                    <a:pt x="71881" y="3004820"/>
                  </a:lnTo>
                  <a:lnTo>
                    <a:pt x="3004820" y="71882"/>
                  </a:lnTo>
                  <a:lnTo>
                    <a:pt x="3076702" y="71882"/>
                  </a:lnTo>
                  <a:lnTo>
                    <a:pt x="3004820" y="0"/>
                  </a:lnTo>
                  <a:close/>
                </a:path>
                <a:path w="6009640" h="6009640">
                  <a:moveTo>
                    <a:pt x="3076702" y="71882"/>
                  </a:moveTo>
                  <a:lnTo>
                    <a:pt x="3004820" y="71882"/>
                  </a:lnTo>
                  <a:lnTo>
                    <a:pt x="5937758" y="3004820"/>
                  </a:lnTo>
                  <a:lnTo>
                    <a:pt x="3004820" y="5937821"/>
                  </a:lnTo>
                  <a:lnTo>
                    <a:pt x="3076626" y="5937821"/>
                  </a:lnTo>
                  <a:lnTo>
                    <a:pt x="6009640" y="3004820"/>
                  </a:lnTo>
                  <a:lnTo>
                    <a:pt x="3076702" y="71882"/>
                  </a:lnTo>
                  <a:close/>
                </a:path>
              </a:pathLst>
            </a:custGeom>
            <a:solidFill>
              <a:srgbClr val="FFFFFF">
                <a:alpha val="59999"/>
              </a:srgbClr>
            </a:solidFill>
          </p:spPr>
          <p:txBody>
            <a:bodyPr wrap="square" lIns="0" tIns="0" rIns="0" bIns="0" rtlCol="0"/>
            <a:lstStyle/>
            <a:p>
              <a:endParaRPr/>
            </a:p>
          </p:txBody>
        </p:sp>
      </p:grpSp>
      <p:sp>
        <p:nvSpPr>
          <p:cNvPr id="14" name="object 14"/>
          <p:cNvSpPr txBox="1"/>
          <p:nvPr/>
        </p:nvSpPr>
        <p:spPr>
          <a:xfrm>
            <a:off x="11617959" y="6472554"/>
            <a:ext cx="177800" cy="177800"/>
          </a:xfrm>
          <a:prstGeom prst="rect">
            <a:avLst/>
          </a:prstGeom>
        </p:spPr>
        <p:txBody>
          <a:bodyPr vert="horz" wrap="square" lIns="0" tIns="0" rIns="0" bIns="0" rtlCol="0">
            <a:spAutoFit/>
          </a:bodyPr>
          <a:lstStyle/>
          <a:p>
            <a:pPr marL="12700">
              <a:lnSpc>
                <a:spcPts val="1240"/>
              </a:lnSpc>
            </a:pPr>
            <a:r>
              <a:rPr sz="1200" spc="-25" dirty="0">
                <a:solidFill>
                  <a:srgbClr val="FFFFFF"/>
                </a:solidFill>
                <a:latin typeface="Carlito"/>
                <a:cs typeface="Carlito"/>
              </a:rPr>
              <a:t>34</a:t>
            </a:r>
            <a:endParaRPr sz="1200">
              <a:latin typeface="Carlito"/>
              <a:cs typeface="Carl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4391660"/>
            <a:ext cx="2910205" cy="1301750"/>
          </a:xfrm>
          <a:prstGeom prst="rect">
            <a:avLst/>
          </a:prstGeom>
        </p:spPr>
        <p:txBody>
          <a:bodyPr vert="horz" wrap="square" lIns="0" tIns="94615" rIns="0" bIns="0" rtlCol="0">
            <a:spAutoFit/>
          </a:bodyPr>
          <a:lstStyle/>
          <a:p>
            <a:pPr marL="12700" marR="5080">
              <a:lnSpc>
                <a:spcPts val="4730"/>
              </a:lnSpc>
              <a:spcBef>
                <a:spcPts val="745"/>
              </a:spcBef>
            </a:pPr>
            <a:r>
              <a:rPr sz="4400" dirty="0">
                <a:latin typeface="Carlito"/>
                <a:cs typeface="Carlito"/>
              </a:rPr>
              <a:t>2015</a:t>
            </a:r>
            <a:r>
              <a:rPr sz="4400" spc="-80" dirty="0">
                <a:latin typeface="Carlito"/>
                <a:cs typeface="Carlito"/>
              </a:rPr>
              <a:t> </a:t>
            </a:r>
            <a:r>
              <a:rPr sz="4400" spc="-10" dirty="0">
                <a:latin typeface="Carlito"/>
                <a:cs typeface="Carlito"/>
              </a:rPr>
              <a:t>Launch Records</a:t>
            </a:r>
            <a:endParaRPr sz="4400">
              <a:latin typeface="Carlito"/>
              <a:cs typeface="Carlito"/>
            </a:endParaRPr>
          </a:p>
        </p:txBody>
      </p:sp>
      <p:pic>
        <p:nvPicPr>
          <p:cNvPr id="5" name="object 5"/>
          <p:cNvPicPr/>
          <p:nvPr/>
        </p:nvPicPr>
        <p:blipFill>
          <a:blip r:embed="rId2" cstate="print"/>
          <a:stretch>
            <a:fillRect/>
          </a:stretch>
        </p:blipFill>
        <p:spPr>
          <a:xfrm>
            <a:off x="5219700" y="4362450"/>
            <a:ext cx="5895975" cy="1066800"/>
          </a:xfrm>
          <a:prstGeom prst="rect">
            <a:avLst/>
          </a:prstGeom>
        </p:spPr>
      </p:pic>
      <p:pic>
        <p:nvPicPr>
          <p:cNvPr id="6" name="object 6"/>
          <p:cNvPicPr/>
          <p:nvPr/>
        </p:nvPicPr>
        <p:blipFill>
          <a:blip r:embed="rId3" cstate="print"/>
          <a:stretch>
            <a:fillRect/>
          </a:stretch>
        </p:blipFill>
        <p:spPr>
          <a:xfrm>
            <a:off x="1419225" y="819150"/>
            <a:ext cx="9239250" cy="2533650"/>
          </a:xfrm>
          <a:prstGeom prst="rect">
            <a:avLst/>
          </a:prstGeom>
        </p:spPr>
      </p:pic>
      <p:sp>
        <p:nvSpPr>
          <p:cNvPr id="7" name="object 7"/>
          <p:cNvSpPr txBox="1"/>
          <p:nvPr/>
        </p:nvSpPr>
        <p:spPr>
          <a:xfrm>
            <a:off x="11107801" y="6472554"/>
            <a:ext cx="177800" cy="177800"/>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rlito"/>
                <a:cs typeface="Carlito"/>
              </a:rPr>
              <a:t>35</a:t>
            </a:r>
            <a:endParaRPr sz="1200">
              <a:latin typeface="Carlito"/>
              <a:cs typeface="Carl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4295" rIns="0" bIns="0" rtlCol="0">
            <a:spAutoFit/>
          </a:bodyPr>
          <a:lstStyle/>
          <a:p>
            <a:pPr marL="12700" marR="5080">
              <a:lnSpc>
                <a:spcPts val="3900"/>
              </a:lnSpc>
              <a:spcBef>
                <a:spcPts val="585"/>
              </a:spcBef>
            </a:pPr>
            <a:r>
              <a:rPr sz="3600" dirty="0">
                <a:solidFill>
                  <a:srgbClr val="000000"/>
                </a:solidFill>
                <a:latin typeface="Carlito"/>
                <a:cs typeface="Carlito"/>
              </a:rPr>
              <a:t>Rank</a:t>
            </a:r>
            <a:r>
              <a:rPr sz="3600" spc="-135" dirty="0">
                <a:solidFill>
                  <a:srgbClr val="000000"/>
                </a:solidFill>
                <a:latin typeface="Carlito"/>
                <a:cs typeface="Carlito"/>
              </a:rPr>
              <a:t> </a:t>
            </a:r>
            <a:r>
              <a:rPr sz="3600" dirty="0">
                <a:solidFill>
                  <a:srgbClr val="000000"/>
                </a:solidFill>
                <a:latin typeface="Carlito"/>
                <a:cs typeface="Carlito"/>
              </a:rPr>
              <a:t>Landing</a:t>
            </a:r>
            <a:r>
              <a:rPr sz="3600" spc="-90" dirty="0">
                <a:solidFill>
                  <a:srgbClr val="000000"/>
                </a:solidFill>
                <a:latin typeface="Carlito"/>
                <a:cs typeface="Carlito"/>
              </a:rPr>
              <a:t> </a:t>
            </a:r>
            <a:r>
              <a:rPr sz="3600" spc="-20" dirty="0">
                <a:solidFill>
                  <a:srgbClr val="000000"/>
                </a:solidFill>
                <a:latin typeface="Carlito"/>
                <a:cs typeface="Carlito"/>
              </a:rPr>
              <a:t>Outcomes</a:t>
            </a:r>
            <a:r>
              <a:rPr sz="3600" spc="-95" dirty="0">
                <a:solidFill>
                  <a:srgbClr val="000000"/>
                </a:solidFill>
                <a:latin typeface="Carlito"/>
                <a:cs typeface="Carlito"/>
              </a:rPr>
              <a:t> </a:t>
            </a:r>
            <a:r>
              <a:rPr sz="3600" spc="-10" dirty="0">
                <a:solidFill>
                  <a:srgbClr val="000000"/>
                </a:solidFill>
                <a:latin typeface="Carlito"/>
                <a:cs typeface="Carlito"/>
              </a:rPr>
              <a:t>Between</a:t>
            </a:r>
            <a:r>
              <a:rPr sz="3600" spc="-190" dirty="0">
                <a:solidFill>
                  <a:srgbClr val="000000"/>
                </a:solidFill>
                <a:latin typeface="Carlito"/>
                <a:cs typeface="Carlito"/>
              </a:rPr>
              <a:t> </a:t>
            </a:r>
            <a:r>
              <a:rPr sz="3600" spc="-25" dirty="0">
                <a:solidFill>
                  <a:srgbClr val="000000"/>
                </a:solidFill>
                <a:latin typeface="Carlito"/>
                <a:cs typeface="Carlito"/>
              </a:rPr>
              <a:t>2010-</a:t>
            </a:r>
            <a:r>
              <a:rPr sz="3600" spc="-20" dirty="0">
                <a:solidFill>
                  <a:srgbClr val="000000"/>
                </a:solidFill>
                <a:latin typeface="Carlito"/>
                <a:cs typeface="Carlito"/>
              </a:rPr>
              <a:t>06-</a:t>
            </a:r>
            <a:r>
              <a:rPr sz="3600" dirty="0">
                <a:solidFill>
                  <a:srgbClr val="000000"/>
                </a:solidFill>
                <a:latin typeface="Carlito"/>
                <a:cs typeface="Carlito"/>
              </a:rPr>
              <a:t>04</a:t>
            </a:r>
            <a:r>
              <a:rPr sz="3600" spc="-15" dirty="0">
                <a:solidFill>
                  <a:srgbClr val="000000"/>
                </a:solidFill>
                <a:latin typeface="Carlito"/>
                <a:cs typeface="Carlito"/>
              </a:rPr>
              <a:t> </a:t>
            </a:r>
            <a:r>
              <a:rPr sz="3600" dirty="0">
                <a:solidFill>
                  <a:srgbClr val="000000"/>
                </a:solidFill>
                <a:latin typeface="Carlito"/>
                <a:cs typeface="Carlito"/>
              </a:rPr>
              <a:t>and</a:t>
            </a:r>
            <a:r>
              <a:rPr sz="3600" spc="-60" dirty="0">
                <a:solidFill>
                  <a:srgbClr val="000000"/>
                </a:solidFill>
                <a:latin typeface="Carlito"/>
                <a:cs typeface="Carlito"/>
              </a:rPr>
              <a:t> </a:t>
            </a:r>
            <a:r>
              <a:rPr sz="3600" spc="-10" dirty="0">
                <a:solidFill>
                  <a:srgbClr val="000000"/>
                </a:solidFill>
                <a:latin typeface="Carlito"/>
                <a:cs typeface="Carlito"/>
              </a:rPr>
              <a:t>2017- 03-</a:t>
            </a:r>
            <a:r>
              <a:rPr sz="3600" spc="-25" dirty="0">
                <a:solidFill>
                  <a:srgbClr val="000000"/>
                </a:solidFill>
                <a:latin typeface="Carlito"/>
                <a:cs typeface="Carlito"/>
              </a:rPr>
              <a:t>20</a:t>
            </a:r>
            <a:endParaRPr sz="3600">
              <a:latin typeface="Carlito"/>
              <a:cs typeface="Carlito"/>
            </a:endParaRPr>
          </a:p>
        </p:txBody>
      </p:sp>
      <p:pic>
        <p:nvPicPr>
          <p:cNvPr id="4" name="object 4"/>
          <p:cNvPicPr/>
          <p:nvPr/>
        </p:nvPicPr>
        <p:blipFill>
          <a:blip r:embed="rId2" cstate="print"/>
          <a:stretch>
            <a:fillRect/>
          </a:stretch>
        </p:blipFill>
        <p:spPr>
          <a:xfrm>
            <a:off x="6924675" y="1781175"/>
            <a:ext cx="2990850" cy="4348004"/>
          </a:xfrm>
          <a:prstGeom prst="rect">
            <a:avLst/>
          </a:prstGeom>
        </p:spPr>
      </p:pic>
      <p:pic>
        <p:nvPicPr>
          <p:cNvPr id="6" name="object 6"/>
          <p:cNvPicPr/>
          <p:nvPr/>
        </p:nvPicPr>
        <p:blipFill>
          <a:blip r:embed="rId3" cstate="print"/>
          <a:stretch>
            <a:fillRect/>
          </a:stretch>
        </p:blipFill>
        <p:spPr>
          <a:xfrm>
            <a:off x="752475" y="2028825"/>
            <a:ext cx="5838825" cy="1266825"/>
          </a:xfrm>
          <a:prstGeom prst="rect">
            <a:avLst/>
          </a:prstGeom>
        </p:spPr>
      </p:pic>
      <p:sp>
        <p:nvSpPr>
          <p:cNvPr id="7" name="object 7"/>
          <p:cNvSpPr txBox="1"/>
          <p:nvPr/>
        </p:nvSpPr>
        <p:spPr>
          <a:xfrm>
            <a:off x="11302618" y="6472554"/>
            <a:ext cx="177800" cy="177800"/>
          </a:xfrm>
          <a:prstGeom prst="rect">
            <a:avLst/>
          </a:prstGeom>
        </p:spPr>
        <p:txBody>
          <a:bodyPr vert="horz" wrap="square" lIns="0" tIns="0" rIns="0" bIns="0" rtlCol="0">
            <a:spAutoFit/>
          </a:bodyPr>
          <a:lstStyle/>
          <a:p>
            <a:pPr marL="12700">
              <a:lnSpc>
                <a:spcPts val="1240"/>
              </a:lnSpc>
            </a:pPr>
            <a:r>
              <a:rPr sz="1200" spc="-25" dirty="0">
                <a:solidFill>
                  <a:srgbClr val="888888"/>
                </a:solidFill>
                <a:latin typeface="Carlito"/>
                <a:cs typeface="Carlito"/>
              </a:rPr>
              <a:t>36</a:t>
            </a:r>
            <a:endParaRPr sz="1200">
              <a:latin typeface="Carlito"/>
              <a:cs typeface="Carl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7555" cy="6858000"/>
            <a:chOff x="0" y="0"/>
            <a:chExt cx="12187555" cy="6858000"/>
          </a:xfrm>
        </p:grpSpPr>
        <p:pic>
          <p:nvPicPr>
            <p:cNvPr id="3" name="object 3"/>
            <p:cNvPicPr/>
            <p:nvPr/>
          </p:nvPicPr>
          <p:blipFill>
            <a:blip r:embed="rId2" cstate="print"/>
            <a:stretch>
              <a:fillRect/>
            </a:stretch>
          </p:blipFill>
          <p:spPr>
            <a:xfrm>
              <a:off x="0" y="0"/>
              <a:ext cx="12187239" cy="6857998"/>
            </a:xfrm>
            <a:prstGeom prst="rect">
              <a:avLst/>
            </a:prstGeom>
          </p:spPr>
        </p:pic>
        <p:sp>
          <p:nvSpPr>
            <p:cNvPr id="4" name="object 4"/>
            <p:cNvSpPr/>
            <p:nvPr/>
          </p:nvSpPr>
          <p:spPr>
            <a:xfrm>
              <a:off x="800099" y="2533650"/>
              <a:ext cx="1057275" cy="361950"/>
            </a:xfrm>
            <a:custGeom>
              <a:avLst/>
              <a:gdLst/>
              <a:ahLst/>
              <a:cxnLst/>
              <a:rect l="l" t="t" r="r" b="b"/>
              <a:pathLst>
                <a:path w="1057275" h="361950">
                  <a:moveTo>
                    <a:pt x="1057275" y="0"/>
                  </a:moveTo>
                  <a:lnTo>
                    <a:pt x="0" y="0"/>
                  </a:lnTo>
                  <a:lnTo>
                    <a:pt x="0" y="361950"/>
                  </a:lnTo>
                  <a:lnTo>
                    <a:pt x="1057275" y="361950"/>
                  </a:lnTo>
                  <a:lnTo>
                    <a:pt x="1057275" y="0"/>
                  </a:lnTo>
                  <a:close/>
                </a:path>
              </a:pathLst>
            </a:custGeom>
            <a:solidFill>
              <a:srgbClr val="0947CA"/>
            </a:solidFill>
          </p:spPr>
          <p:txBody>
            <a:bodyPr wrap="square" lIns="0" tIns="0" rIns="0" bIns="0" rtlCol="0"/>
            <a:lstStyle/>
            <a:p>
              <a:endParaRPr/>
            </a:p>
          </p:txBody>
        </p:sp>
      </p:grpSp>
      <p:sp>
        <p:nvSpPr>
          <p:cNvPr id="5" name="object 5"/>
          <p:cNvSpPr txBox="1"/>
          <p:nvPr/>
        </p:nvSpPr>
        <p:spPr>
          <a:xfrm>
            <a:off x="877252" y="2547302"/>
            <a:ext cx="8769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45" dirty="0">
                <a:solidFill>
                  <a:srgbClr val="FFFFFF"/>
                </a:solidFill>
                <a:latin typeface="Carlito"/>
                <a:cs typeface="Carlito"/>
              </a:rPr>
              <a:t> </a:t>
            </a:r>
            <a:r>
              <a:rPr sz="1800" spc="-50" dirty="0">
                <a:solidFill>
                  <a:srgbClr val="FFFFFF"/>
                </a:solidFill>
                <a:latin typeface="Carlito"/>
                <a:cs typeface="Carlito"/>
              </a:rPr>
              <a:t>3</a:t>
            </a:r>
            <a:endParaRPr sz="1800">
              <a:latin typeface="Carlito"/>
              <a:cs typeface="Carl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37614" y="5681027"/>
            <a:ext cx="8965565" cy="357505"/>
          </a:xfrm>
          <a:prstGeom prst="rect">
            <a:avLst/>
          </a:prstGeom>
        </p:spPr>
        <p:txBody>
          <a:bodyPr vert="horz" wrap="square" lIns="0" tIns="15875" rIns="0" bIns="0" rtlCol="0">
            <a:spAutoFit/>
          </a:bodyPr>
          <a:lstStyle/>
          <a:p>
            <a:pPr marL="12700">
              <a:lnSpc>
                <a:spcPct val="100000"/>
              </a:lnSpc>
              <a:spcBef>
                <a:spcPts val="125"/>
              </a:spcBef>
            </a:pPr>
            <a:r>
              <a:rPr sz="2150" spc="-70" dirty="0">
                <a:solidFill>
                  <a:srgbClr val="292929"/>
                </a:solidFill>
                <a:latin typeface="Arial"/>
                <a:cs typeface="Arial"/>
              </a:rPr>
              <a:t>There</a:t>
            </a:r>
            <a:r>
              <a:rPr sz="2150" spc="-65" dirty="0">
                <a:solidFill>
                  <a:srgbClr val="292929"/>
                </a:solidFill>
                <a:latin typeface="Arial"/>
                <a:cs typeface="Arial"/>
              </a:rPr>
              <a:t> </a:t>
            </a:r>
            <a:r>
              <a:rPr sz="2150" dirty="0">
                <a:solidFill>
                  <a:srgbClr val="292929"/>
                </a:solidFill>
                <a:latin typeface="Arial"/>
                <a:cs typeface="Arial"/>
              </a:rPr>
              <a:t>is</a:t>
            </a:r>
            <a:r>
              <a:rPr sz="2150" spc="-10" dirty="0">
                <a:solidFill>
                  <a:srgbClr val="292929"/>
                </a:solidFill>
                <a:latin typeface="Arial"/>
                <a:cs typeface="Arial"/>
              </a:rPr>
              <a:t> </a:t>
            </a:r>
            <a:r>
              <a:rPr sz="2150" spc="105" dirty="0">
                <a:solidFill>
                  <a:srgbClr val="292929"/>
                </a:solidFill>
                <a:latin typeface="Arial"/>
                <a:cs typeface="Arial"/>
              </a:rPr>
              <a:t>4</a:t>
            </a:r>
            <a:r>
              <a:rPr sz="2150" dirty="0">
                <a:solidFill>
                  <a:srgbClr val="292929"/>
                </a:solidFill>
                <a:latin typeface="Arial"/>
                <a:cs typeface="Arial"/>
              </a:rPr>
              <a:t> </a:t>
            </a:r>
            <a:r>
              <a:rPr sz="2150" spc="-40" dirty="0">
                <a:solidFill>
                  <a:srgbClr val="292929"/>
                </a:solidFill>
                <a:latin typeface="Arial"/>
                <a:cs typeface="Arial"/>
              </a:rPr>
              <a:t>launch</a:t>
            </a:r>
            <a:r>
              <a:rPr sz="2150" spc="5" dirty="0">
                <a:solidFill>
                  <a:srgbClr val="292929"/>
                </a:solidFill>
                <a:latin typeface="Arial"/>
                <a:cs typeface="Arial"/>
              </a:rPr>
              <a:t> </a:t>
            </a:r>
            <a:r>
              <a:rPr sz="2150" dirty="0">
                <a:solidFill>
                  <a:srgbClr val="292929"/>
                </a:solidFill>
                <a:latin typeface="Arial"/>
                <a:cs typeface="Arial"/>
              </a:rPr>
              <a:t>sites</a:t>
            </a:r>
            <a:r>
              <a:rPr sz="2150" spc="-15" dirty="0">
                <a:solidFill>
                  <a:srgbClr val="292929"/>
                </a:solidFill>
                <a:latin typeface="Arial"/>
                <a:cs typeface="Arial"/>
              </a:rPr>
              <a:t> </a:t>
            </a:r>
            <a:r>
              <a:rPr sz="2150" dirty="0">
                <a:solidFill>
                  <a:srgbClr val="292929"/>
                </a:solidFill>
                <a:latin typeface="Arial"/>
                <a:cs typeface="Arial"/>
              </a:rPr>
              <a:t>but</a:t>
            </a:r>
            <a:r>
              <a:rPr sz="2150" spc="10" dirty="0">
                <a:solidFill>
                  <a:srgbClr val="292929"/>
                </a:solidFill>
                <a:latin typeface="Arial"/>
                <a:cs typeface="Arial"/>
              </a:rPr>
              <a:t> </a:t>
            </a:r>
            <a:r>
              <a:rPr sz="2150" spc="105" dirty="0">
                <a:solidFill>
                  <a:srgbClr val="292929"/>
                </a:solidFill>
                <a:latin typeface="Arial"/>
                <a:cs typeface="Arial"/>
              </a:rPr>
              <a:t>3</a:t>
            </a:r>
            <a:r>
              <a:rPr sz="2150" dirty="0">
                <a:solidFill>
                  <a:srgbClr val="292929"/>
                </a:solidFill>
                <a:latin typeface="Arial"/>
                <a:cs typeface="Arial"/>
              </a:rPr>
              <a:t> of</a:t>
            </a:r>
            <a:r>
              <a:rPr sz="2150" spc="-40" dirty="0">
                <a:solidFill>
                  <a:srgbClr val="292929"/>
                </a:solidFill>
                <a:latin typeface="Arial"/>
                <a:cs typeface="Arial"/>
              </a:rPr>
              <a:t> </a:t>
            </a:r>
            <a:r>
              <a:rPr sz="2150" dirty="0">
                <a:solidFill>
                  <a:srgbClr val="292929"/>
                </a:solidFill>
                <a:latin typeface="Arial"/>
                <a:cs typeface="Arial"/>
              </a:rPr>
              <a:t>them</a:t>
            </a:r>
            <a:r>
              <a:rPr sz="2150" spc="-10" dirty="0">
                <a:solidFill>
                  <a:srgbClr val="292929"/>
                </a:solidFill>
                <a:latin typeface="Arial"/>
                <a:cs typeface="Arial"/>
              </a:rPr>
              <a:t> </a:t>
            </a:r>
            <a:r>
              <a:rPr sz="2150" dirty="0">
                <a:solidFill>
                  <a:srgbClr val="292929"/>
                </a:solidFill>
                <a:latin typeface="Arial"/>
                <a:cs typeface="Arial"/>
              </a:rPr>
              <a:t>are</a:t>
            </a:r>
            <a:r>
              <a:rPr sz="2150" spc="5" dirty="0">
                <a:solidFill>
                  <a:srgbClr val="292929"/>
                </a:solidFill>
                <a:latin typeface="Arial"/>
                <a:cs typeface="Arial"/>
              </a:rPr>
              <a:t> </a:t>
            </a:r>
            <a:r>
              <a:rPr sz="2150" spc="-10" dirty="0">
                <a:solidFill>
                  <a:srgbClr val="292929"/>
                </a:solidFill>
                <a:latin typeface="Arial"/>
                <a:cs typeface="Arial"/>
              </a:rPr>
              <a:t>clustered</a:t>
            </a:r>
            <a:r>
              <a:rPr sz="2150" spc="10" dirty="0">
                <a:solidFill>
                  <a:srgbClr val="292929"/>
                </a:solidFill>
                <a:latin typeface="Arial"/>
                <a:cs typeface="Arial"/>
              </a:rPr>
              <a:t> </a:t>
            </a:r>
            <a:r>
              <a:rPr sz="2150" dirty="0">
                <a:solidFill>
                  <a:srgbClr val="292929"/>
                </a:solidFill>
                <a:latin typeface="Arial"/>
                <a:cs typeface="Arial"/>
              </a:rPr>
              <a:t>on</a:t>
            </a:r>
            <a:r>
              <a:rPr sz="2150" spc="-60" dirty="0">
                <a:solidFill>
                  <a:srgbClr val="292929"/>
                </a:solidFill>
                <a:latin typeface="Arial"/>
                <a:cs typeface="Arial"/>
              </a:rPr>
              <a:t> </a:t>
            </a:r>
            <a:r>
              <a:rPr sz="2150" spc="-80" dirty="0">
                <a:solidFill>
                  <a:srgbClr val="292929"/>
                </a:solidFill>
                <a:latin typeface="Arial"/>
                <a:cs typeface="Arial"/>
              </a:rPr>
              <a:t>East</a:t>
            </a:r>
            <a:r>
              <a:rPr sz="2150" spc="10" dirty="0">
                <a:solidFill>
                  <a:srgbClr val="292929"/>
                </a:solidFill>
                <a:latin typeface="Arial"/>
                <a:cs typeface="Arial"/>
              </a:rPr>
              <a:t> </a:t>
            </a:r>
            <a:r>
              <a:rPr sz="2150" spc="-60" dirty="0">
                <a:solidFill>
                  <a:srgbClr val="292929"/>
                </a:solidFill>
                <a:latin typeface="Arial"/>
                <a:cs typeface="Arial"/>
              </a:rPr>
              <a:t>Coast</a:t>
            </a:r>
            <a:r>
              <a:rPr sz="2150" spc="10" dirty="0">
                <a:solidFill>
                  <a:srgbClr val="292929"/>
                </a:solidFill>
                <a:latin typeface="Arial"/>
                <a:cs typeface="Arial"/>
              </a:rPr>
              <a:t> </a:t>
            </a:r>
            <a:r>
              <a:rPr sz="2150" dirty="0">
                <a:solidFill>
                  <a:srgbClr val="292929"/>
                </a:solidFill>
                <a:latin typeface="Arial"/>
                <a:cs typeface="Arial"/>
              </a:rPr>
              <a:t>of</a:t>
            </a:r>
            <a:r>
              <a:rPr sz="2150" spc="-45" dirty="0">
                <a:solidFill>
                  <a:srgbClr val="292929"/>
                </a:solidFill>
                <a:latin typeface="Arial"/>
                <a:cs typeface="Arial"/>
              </a:rPr>
              <a:t> </a:t>
            </a:r>
            <a:r>
              <a:rPr sz="2150" spc="-10" dirty="0">
                <a:solidFill>
                  <a:srgbClr val="292929"/>
                </a:solidFill>
                <a:latin typeface="Arial"/>
                <a:cs typeface="Arial"/>
              </a:rPr>
              <a:t>Florida</a:t>
            </a:r>
            <a:endParaRPr sz="2150">
              <a:latin typeface="Arial"/>
              <a:cs typeface="Arial"/>
            </a:endParaRPr>
          </a:p>
        </p:txBody>
      </p:sp>
      <p:sp>
        <p:nvSpPr>
          <p:cNvPr id="3" name="object 3"/>
          <p:cNvSpPr txBox="1">
            <a:spLocks noGrp="1"/>
          </p:cNvSpPr>
          <p:nvPr>
            <p:ph type="title"/>
          </p:nvPr>
        </p:nvSpPr>
        <p:spPr>
          <a:xfrm>
            <a:off x="849312" y="420369"/>
            <a:ext cx="5292090" cy="586740"/>
          </a:xfrm>
          <a:prstGeom prst="rect">
            <a:avLst/>
          </a:prstGeom>
        </p:spPr>
        <p:txBody>
          <a:bodyPr vert="horz" wrap="square" lIns="0" tIns="16510" rIns="0" bIns="0" rtlCol="0">
            <a:spAutoFit/>
          </a:bodyPr>
          <a:lstStyle/>
          <a:p>
            <a:pPr marL="12700">
              <a:lnSpc>
                <a:spcPct val="100000"/>
              </a:lnSpc>
              <a:spcBef>
                <a:spcPts val="130"/>
              </a:spcBef>
            </a:pPr>
            <a:r>
              <a:rPr dirty="0"/>
              <a:t>All</a:t>
            </a:r>
            <a:r>
              <a:rPr spc="-95" dirty="0"/>
              <a:t> </a:t>
            </a:r>
            <a:r>
              <a:rPr spc="-125" dirty="0"/>
              <a:t>Launches</a:t>
            </a:r>
            <a:r>
              <a:rPr spc="65" dirty="0"/>
              <a:t> </a:t>
            </a:r>
            <a:r>
              <a:rPr spc="-80" dirty="0"/>
              <a:t>Sites</a:t>
            </a:r>
            <a:r>
              <a:rPr spc="-75" dirty="0"/>
              <a:t> </a:t>
            </a:r>
            <a:r>
              <a:rPr dirty="0"/>
              <a:t>on</a:t>
            </a:r>
            <a:r>
              <a:rPr spc="-55" dirty="0"/>
              <a:t> </a:t>
            </a:r>
            <a:r>
              <a:rPr spc="-35" dirty="0"/>
              <a:t>Map</a:t>
            </a:r>
          </a:p>
        </p:txBody>
      </p:sp>
      <p:pic>
        <p:nvPicPr>
          <p:cNvPr id="4" name="object 4"/>
          <p:cNvPicPr/>
          <p:nvPr/>
        </p:nvPicPr>
        <p:blipFill>
          <a:blip r:embed="rId2" cstate="print"/>
          <a:stretch>
            <a:fillRect/>
          </a:stretch>
        </p:blipFill>
        <p:spPr>
          <a:xfrm>
            <a:off x="1162050" y="1590675"/>
            <a:ext cx="9505950" cy="406717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38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693409"/>
            <a:ext cx="9123045" cy="335280"/>
          </a:xfrm>
          <a:prstGeom prst="rect">
            <a:avLst/>
          </a:prstGeom>
        </p:spPr>
        <p:txBody>
          <a:bodyPr vert="horz" wrap="square" lIns="0" tIns="16510" rIns="0" bIns="0" rtlCol="0">
            <a:spAutoFit/>
          </a:bodyPr>
          <a:lstStyle/>
          <a:p>
            <a:pPr marL="12700">
              <a:lnSpc>
                <a:spcPct val="100000"/>
              </a:lnSpc>
              <a:spcBef>
                <a:spcPts val="130"/>
              </a:spcBef>
            </a:pPr>
            <a:r>
              <a:rPr sz="2000" dirty="0">
                <a:solidFill>
                  <a:srgbClr val="292929"/>
                </a:solidFill>
                <a:latin typeface="Carlito"/>
                <a:cs typeface="Carlito"/>
              </a:rPr>
              <a:t>KSC</a:t>
            </a:r>
            <a:r>
              <a:rPr sz="2000" spc="-45" dirty="0">
                <a:solidFill>
                  <a:srgbClr val="292929"/>
                </a:solidFill>
                <a:latin typeface="Carlito"/>
                <a:cs typeface="Carlito"/>
              </a:rPr>
              <a:t> </a:t>
            </a:r>
            <a:r>
              <a:rPr sz="2000" spc="-30" dirty="0">
                <a:solidFill>
                  <a:srgbClr val="292929"/>
                </a:solidFill>
                <a:latin typeface="Carlito"/>
                <a:cs typeface="Carlito"/>
              </a:rPr>
              <a:t>LC-</a:t>
            </a:r>
            <a:r>
              <a:rPr sz="2000" dirty="0">
                <a:solidFill>
                  <a:srgbClr val="292929"/>
                </a:solidFill>
                <a:latin typeface="Carlito"/>
                <a:cs typeface="Carlito"/>
              </a:rPr>
              <a:t>39A</a:t>
            </a:r>
            <a:r>
              <a:rPr sz="2000" spc="-55" dirty="0">
                <a:solidFill>
                  <a:srgbClr val="292929"/>
                </a:solidFill>
                <a:latin typeface="Carlito"/>
                <a:cs typeface="Carlito"/>
              </a:rPr>
              <a:t> </a:t>
            </a:r>
            <a:r>
              <a:rPr sz="2000" dirty="0">
                <a:solidFill>
                  <a:srgbClr val="292929"/>
                </a:solidFill>
                <a:latin typeface="Carlito"/>
                <a:cs typeface="Carlito"/>
              </a:rPr>
              <a:t>is</a:t>
            </a:r>
            <a:r>
              <a:rPr sz="2000" spc="-55" dirty="0">
                <a:solidFill>
                  <a:srgbClr val="292929"/>
                </a:solidFill>
                <a:latin typeface="Carlito"/>
                <a:cs typeface="Carlito"/>
              </a:rPr>
              <a:t> </a:t>
            </a:r>
            <a:r>
              <a:rPr sz="2000" dirty="0">
                <a:solidFill>
                  <a:srgbClr val="292929"/>
                </a:solidFill>
                <a:latin typeface="Carlito"/>
                <a:cs typeface="Carlito"/>
              </a:rPr>
              <a:t>the</a:t>
            </a:r>
            <a:r>
              <a:rPr sz="2000" spc="30" dirty="0">
                <a:solidFill>
                  <a:srgbClr val="292929"/>
                </a:solidFill>
                <a:latin typeface="Carlito"/>
                <a:cs typeface="Carlito"/>
              </a:rPr>
              <a:t> </a:t>
            </a:r>
            <a:r>
              <a:rPr sz="2000" dirty="0">
                <a:solidFill>
                  <a:srgbClr val="292929"/>
                </a:solidFill>
                <a:latin typeface="Carlito"/>
                <a:cs typeface="Carlito"/>
              </a:rPr>
              <a:t>most</a:t>
            </a:r>
            <a:r>
              <a:rPr sz="2000" spc="-160" dirty="0">
                <a:solidFill>
                  <a:srgbClr val="292929"/>
                </a:solidFill>
                <a:latin typeface="Carlito"/>
                <a:cs typeface="Carlito"/>
              </a:rPr>
              <a:t> </a:t>
            </a:r>
            <a:r>
              <a:rPr sz="2000" dirty="0">
                <a:solidFill>
                  <a:srgbClr val="292929"/>
                </a:solidFill>
                <a:latin typeface="Carlito"/>
                <a:cs typeface="Carlito"/>
              </a:rPr>
              <a:t>successful</a:t>
            </a:r>
            <a:r>
              <a:rPr sz="2000" spc="-20" dirty="0">
                <a:solidFill>
                  <a:srgbClr val="292929"/>
                </a:solidFill>
                <a:latin typeface="Carlito"/>
                <a:cs typeface="Carlito"/>
              </a:rPr>
              <a:t> </a:t>
            </a:r>
            <a:r>
              <a:rPr sz="2000" dirty="0">
                <a:solidFill>
                  <a:srgbClr val="292929"/>
                </a:solidFill>
                <a:latin typeface="Carlito"/>
                <a:cs typeface="Carlito"/>
              </a:rPr>
              <a:t>site</a:t>
            </a:r>
            <a:r>
              <a:rPr sz="2000" spc="-50" dirty="0">
                <a:solidFill>
                  <a:srgbClr val="292929"/>
                </a:solidFill>
                <a:latin typeface="Carlito"/>
                <a:cs typeface="Carlito"/>
              </a:rPr>
              <a:t> </a:t>
            </a:r>
            <a:r>
              <a:rPr sz="2000" dirty="0">
                <a:solidFill>
                  <a:srgbClr val="292929"/>
                </a:solidFill>
                <a:latin typeface="Carlito"/>
                <a:cs typeface="Carlito"/>
              </a:rPr>
              <a:t>with</a:t>
            </a:r>
            <a:r>
              <a:rPr sz="2000" spc="-30" dirty="0">
                <a:solidFill>
                  <a:srgbClr val="292929"/>
                </a:solidFill>
                <a:latin typeface="Carlito"/>
                <a:cs typeface="Carlito"/>
              </a:rPr>
              <a:t> </a:t>
            </a:r>
            <a:r>
              <a:rPr sz="2000" dirty="0">
                <a:solidFill>
                  <a:srgbClr val="292929"/>
                </a:solidFill>
                <a:latin typeface="Carlito"/>
                <a:cs typeface="Carlito"/>
              </a:rPr>
              <a:t>10</a:t>
            </a:r>
            <a:r>
              <a:rPr sz="2000" spc="-60" dirty="0">
                <a:solidFill>
                  <a:srgbClr val="292929"/>
                </a:solidFill>
                <a:latin typeface="Carlito"/>
                <a:cs typeface="Carlito"/>
              </a:rPr>
              <a:t> </a:t>
            </a:r>
            <a:r>
              <a:rPr sz="2000" dirty="0">
                <a:solidFill>
                  <a:srgbClr val="292929"/>
                </a:solidFill>
                <a:latin typeface="Carlito"/>
                <a:cs typeface="Carlito"/>
              </a:rPr>
              <a:t>of</a:t>
            </a:r>
            <a:r>
              <a:rPr sz="2000" spc="-30" dirty="0">
                <a:solidFill>
                  <a:srgbClr val="292929"/>
                </a:solidFill>
                <a:latin typeface="Carlito"/>
                <a:cs typeface="Carlito"/>
              </a:rPr>
              <a:t> </a:t>
            </a:r>
            <a:r>
              <a:rPr sz="2000" dirty="0">
                <a:solidFill>
                  <a:srgbClr val="292929"/>
                </a:solidFill>
                <a:latin typeface="Carlito"/>
                <a:cs typeface="Carlito"/>
              </a:rPr>
              <a:t>13</a:t>
            </a:r>
            <a:r>
              <a:rPr sz="2000" spc="-65" dirty="0">
                <a:solidFill>
                  <a:srgbClr val="292929"/>
                </a:solidFill>
                <a:latin typeface="Carlito"/>
                <a:cs typeface="Carlito"/>
              </a:rPr>
              <a:t> </a:t>
            </a:r>
            <a:r>
              <a:rPr sz="2000" dirty="0">
                <a:solidFill>
                  <a:srgbClr val="292929"/>
                </a:solidFill>
                <a:latin typeface="Carlito"/>
                <a:cs typeface="Carlito"/>
              </a:rPr>
              <a:t>(77%)</a:t>
            </a:r>
            <a:r>
              <a:rPr sz="2000" spc="-95" dirty="0">
                <a:solidFill>
                  <a:srgbClr val="292929"/>
                </a:solidFill>
                <a:latin typeface="Carlito"/>
                <a:cs typeface="Carlito"/>
              </a:rPr>
              <a:t> </a:t>
            </a:r>
            <a:r>
              <a:rPr sz="2000" dirty="0">
                <a:solidFill>
                  <a:srgbClr val="292929"/>
                </a:solidFill>
                <a:latin typeface="Carlito"/>
                <a:cs typeface="Carlito"/>
              </a:rPr>
              <a:t>successful</a:t>
            </a:r>
            <a:r>
              <a:rPr sz="2000" spc="-25" dirty="0">
                <a:solidFill>
                  <a:srgbClr val="292929"/>
                </a:solidFill>
                <a:latin typeface="Carlito"/>
                <a:cs typeface="Carlito"/>
              </a:rPr>
              <a:t> </a:t>
            </a:r>
            <a:r>
              <a:rPr sz="2000" dirty="0">
                <a:solidFill>
                  <a:srgbClr val="292929"/>
                </a:solidFill>
                <a:latin typeface="Carlito"/>
                <a:cs typeface="Carlito"/>
              </a:rPr>
              <a:t>launches</a:t>
            </a:r>
            <a:r>
              <a:rPr sz="2000" spc="20" dirty="0">
                <a:solidFill>
                  <a:srgbClr val="292929"/>
                </a:solidFill>
                <a:latin typeface="Carlito"/>
                <a:cs typeface="Carlito"/>
              </a:rPr>
              <a:t> </a:t>
            </a:r>
            <a:r>
              <a:rPr sz="2000" spc="-10" dirty="0">
                <a:solidFill>
                  <a:srgbClr val="292929"/>
                </a:solidFill>
                <a:latin typeface="Carlito"/>
                <a:cs typeface="Carlito"/>
              </a:rPr>
              <a:t>outcomes</a:t>
            </a:r>
            <a:endParaRPr sz="2000">
              <a:latin typeface="Carlito"/>
              <a:cs typeface="Carlito"/>
            </a:endParaRPr>
          </a:p>
        </p:txBody>
      </p:sp>
      <p:sp>
        <p:nvSpPr>
          <p:cNvPr id="3" name="object 3"/>
          <p:cNvSpPr txBox="1">
            <a:spLocks noGrp="1"/>
          </p:cNvSpPr>
          <p:nvPr>
            <p:ph type="title"/>
          </p:nvPr>
        </p:nvSpPr>
        <p:spPr>
          <a:prstGeom prst="rect">
            <a:avLst/>
          </a:prstGeom>
        </p:spPr>
        <p:txBody>
          <a:bodyPr vert="horz" wrap="square" lIns="0" tIns="139064" rIns="0" bIns="0" rtlCol="0">
            <a:spAutoFit/>
          </a:bodyPr>
          <a:lstStyle/>
          <a:p>
            <a:pPr marL="139065">
              <a:lnSpc>
                <a:spcPct val="100000"/>
              </a:lnSpc>
              <a:spcBef>
                <a:spcPts val="130"/>
              </a:spcBef>
            </a:pPr>
            <a:r>
              <a:rPr spc="-95" dirty="0"/>
              <a:t>Successful/Failed</a:t>
            </a:r>
            <a:r>
              <a:rPr spc="55" dirty="0"/>
              <a:t> </a:t>
            </a:r>
            <a:r>
              <a:rPr spc="-135" dirty="0"/>
              <a:t>Launches</a:t>
            </a:r>
            <a:r>
              <a:rPr spc="-60" dirty="0"/>
              <a:t> </a:t>
            </a:r>
            <a:r>
              <a:rPr dirty="0"/>
              <a:t>on</a:t>
            </a:r>
            <a:r>
              <a:rPr spc="-35" dirty="0"/>
              <a:t> </a:t>
            </a:r>
            <a:r>
              <a:rPr spc="-25" dirty="0"/>
              <a:t>Map</a:t>
            </a:r>
          </a:p>
        </p:txBody>
      </p:sp>
      <p:pic>
        <p:nvPicPr>
          <p:cNvPr id="4" name="object 4"/>
          <p:cNvPicPr/>
          <p:nvPr/>
        </p:nvPicPr>
        <p:blipFill>
          <a:blip r:embed="rId2" cstate="print"/>
          <a:stretch>
            <a:fillRect/>
          </a:stretch>
        </p:blipFill>
        <p:spPr>
          <a:xfrm>
            <a:off x="2771775" y="1409700"/>
            <a:ext cx="6153150" cy="38862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39</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5407025"/>
            <a:ext cx="8305165" cy="357505"/>
          </a:xfrm>
          <a:prstGeom prst="rect">
            <a:avLst/>
          </a:prstGeom>
        </p:spPr>
        <p:txBody>
          <a:bodyPr vert="horz" wrap="square" lIns="0" tIns="15875" rIns="0" bIns="0" rtlCol="0">
            <a:spAutoFit/>
          </a:bodyPr>
          <a:lstStyle/>
          <a:p>
            <a:pPr marL="12700">
              <a:lnSpc>
                <a:spcPct val="100000"/>
              </a:lnSpc>
              <a:spcBef>
                <a:spcPts val="125"/>
              </a:spcBef>
            </a:pPr>
            <a:r>
              <a:rPr sz="2150" dirty="0">
                <a:solidFill>
                  <a:srgbClr val="292929"/>
                </a:solidFill>
                <a:latin typeface="Arial"/>
                <a:cs typeface="Arial"/>
              </a:rPr>
              <a:t>All</a:t>
            </a:r>
            <a:r>
              <a:rPr sz="2150" spc="-45" dirty="0">
                <a:solidFill>
                  <a:srgbClr val="292929"/>
                </a:solidFill>
                <a:latin typeface="Arial"/>
                <a:cs typeface="Arial"/>
              </a:rPr>
              <a:t> </a:t>
            </a:r>
            <a:r>
              <a:rPr sz="2150" dirty="0">
                <a:solidFill>
                  <a:srgbClr val="292929"/>
                </a:solidFill>
                <a:latin typeface="Arial"/>
                <a:cs typeface="Arial"/>
              </a:rPr>
              <a:t>sites</a:t>
            </a:r>
            <a:r>
              <a:rPr sz="2150" spc="-35" dirty="0">
                <a:solidFill>
                  <a:srgbClr val="292929"/>
                </a:solidFill>
                <a:latin typeface="Arial"/>
                <a:cs typeface="Arial"/>
              </a:rPr>
              <a:t> </a:t>
            </a:r>
            <a:r>
              <a:rPr sz="2150" dirty="0">
                <a:solidFill>
                  <a:srgbClr val="292929"/>
                </a:solidFill>
                <a:latin typeface="Arial"/>
                <a:cs typeface="Arial"/>
              </a:rPr>
              <a:t>are</a:t>
            </a:r>
            <a:r>
              <a:rPr sz="2150" spc="-15" dirty="0">
                <a:solidFill>
                  <a:srgbClr val="292929"/>
                </a:solidFill>
                <a:latin typeface="Arial"/>
                <a:cs typeface="Arial"/>
              </a:rPr>
              <a:t> </a:t>
            </a:r>
            <a:r>
              <a:rPr sz="2150" dirty="0">
                <a:solidFill>
                  <a:srgbClr val="292929"/>
                </a:solidFill>
                <a:latin typeface="Arial"/>
                <a:cs typeface="Arial"/>
              </a:rPr>
              <a:t>in</a:t>
            </a:r>
            <a:r>
              <a:rPr sz="2150" spc="-75" dirty="0">
                <a:solidFill>
                  <a:srgbClr val="292929"/>
                </a:solidFill>
                <a:latin typeface="Arial"/>
                <a:cs typeface="Arial"/>
              </a:rPr>
              <a:t> </a:t>
            </a:r>
            <a:r>
              <a:rPr sz="2150" dirty="0">
                <a:solidFill>
                  <a:srgbClr val="292929"/>
                </a:solidFill>
                <a:latin typeface="Arial"/>
                <a:cs typeface="Arial"/>
              </a:rPr>
              <a:t>a</a:t>
            </a:r>
            <a:r>
              <a:rPr sz="2150" spc="-60" dirty="0">
                <a:solidFill>
                  <a:srgbClr val="292929"/>
                </a:solidFill>
                <a:latin typeface="Arial"/>
                <a:cs typeface="Arial"/>
              </a:rPr>
              <a:t> </a:t>
            </a:r>
            <a:r>
              <a:rPr sz="2150" spc="-10" dirty="0">
                <a:solidFill>
                  <a:srgbClr val="292929"/>
                </a:solidFill>
                <a:latin typeface="Arial"/>
                <a:cs typeface="Arial"/>
              </a:rPr>
              <a:t>close</a:t>
            </a:r>
            <a:r>
              <a:rPr sz="2150" spc="-25" dirty="0">
                <a:solidFill>
                  <a:srgbClr val="292929"/>
                </a:solidFill>
                <a:latin typeface="Arial"/>
                <a:cs typeface="Arial"/>
              </a:rPr>
              <a:t> </a:t>
            </a:r>
            <a:r>
              <a:rPr sz="2150" dirty="0">
                <a:solidFill>
                  <a:srgbClr val="292929"/>
                </a:solidFill>
                <a:latin typeface="Arial"/>
                <a:cs typeface="Arial"/>
              </a:rPr>
              <a:t>proximity</a:t>
            </a:r>
            <a:r>
              <a:rPr sz="2150" spc="-5" dirty="0">
                <a:solidFill>
                  <a:srgbClr val="292929"/>
                </a:solidFill>
                <a:latin typeface="Arial"/>
                <a:cs typeface="Arial"/>
              </a:rPr>
              <a:t> </a:t>
            </a:r>
            <a:r>
              <a:rPr sz="2150" dirty="0">
                <a:solidFill>
                  <a:srgbClr val="292929"/>
                </a:solidFill>
                <a:latin typeface="Arial"/>
                <a:cs typeface="Arial"/>
              </a:rPr>
              <a:t>to</a:t>
            </a:r>
            <a:r>
              <a:rPr sz="2150" spc="15" dirty="0">
                <a:solidFill>
                  <a:srgbClr val="292929"/>
                </a:solidFill>
                <a:latin typeface="Arial"/>
                <a:cs typeface="Arial"/>
              </a:rPr>
              <a:t> </a:t>
            </a:r>
            <a:r>
              <a:rPr sz="2150" spc="-25" dirty="0">
                <a:solidFill>
                  <a:srgbClr val="292929"/>
                </a:solidFill>
                <a:latin typeface="Arial"/>
                <a:cs typeface="Arial"/>
              </a:rPr>
              <a:t>coast</a:t>
            </a:r>
            <a:r>
              <a:rPr sz="2150" spc="-75" dirty="0">
                <a:solidFill>
                  <a:srgbClr val="292929"/>
                </a:solidFill>
                <a:latin typeface="Arial"/>
                <a:cs typeface="Arial"/>
              </a:rPr>
              <a:t> </a:t>
            </a:r>
            <a:r>
              <a:rPr sz="2150" dirty="0">
                <a:solidFill>
                  <a:srgbClr val="292929"/>
                </a:solidFill>
                <a:latin typeface="Arial"/>
                <a:cs typeface="Arial"/>
              </a:rPr>
              <a:t>line</a:t>
            </a:r>
            <a:r>
              <a:rPr sz="2150" spc="-20" dirty="0">
                <a:solidFill>
                  <a:srgbClr val="292929"/>
                </a:solidFill>
                <a:latin typeface="Arial"/>
                <a:cs typeface="Arial"/>
              </a:rPr>
              <a:t> </a:t>
            </a:r>
            <a:r>
              <a:rPr sz="2150" dirty="0">
                <a:solidFill>
                  <a:srgbClr val="292929"/>
                </a:solidFill>
                <a:latin typeface="Arial"/>
                <a:cs typeface="Arial"/>
              </a:rPr>
              <a:t>and</a:t>
            </a:r>
            <a:r>
              <a:rPr sz="2150" spc="-5" dirty="0">
                <a:solidFill>
                  <a:srgbClr val="292929"/>
                </a:solidFill>
                <a:latin typeface="Arial"/>
                <a:cs typeface="Arial"/>
              </a:rPr>
              <a:t> </a:t>
            </a:r>
            <a:r>
              <a:rPr sz="2150" spc="-10" dirty="0">
                <a:solidFill>
                  <a:srgbClr val="292929"/>
                </a:solidFill>
                <a:latin typeface="Arial"/>
                <a:cs typeface="Arial"/>
              </a:rPr>
              <a:t>railway</a:t>
            </a:r>
            <a:r>
              <a:rPr sz="2150" spc="55" dirty="0">
                <a:solidFill>
                  <a:srgbClr val="292929"/>
                </a:solidFill>
                <a:latin typeface="Arial"/>
                <a:cs typeface="Arial"/>
              </a:rPr>
              <a:t> </a:t>
            </a:r>
            <a:r>
              <a:rPr sz="2150" spc="-80" dirty="0">
                <a:solidFill>
                  <a:srgbClr val="292929"/>
                </a:solidFill>
                <a:latin typeface="Arial"/>
                <a:cs typeface="Arial"/>
              </a:rPr>
              <a:t>(max</a:t>
            </a:r>
            <a:r>
              <a:rPr sz="2150" spc="-50" dirty="0">
                <a:solidFill>
                  <a:srgbClr val="292929"/>
                </a:solidFill>
                <a:latin typeface="Arial"/>
                <a:cs typeface="Arial"/>
              </a:rPr>
              <a:t> </a:t>
            </a:r>
            <a:r>
              <a:rPr sz="2150" spc="-10" dirty="0">
                <a:solidFill>
                  <a:srgbClr val="292929"/>
                </a:solidFill>
                <a:latin typeface="Arial"/>
                <a:cs typeface="Arial"/>
              </a:rPr>
              <a:t>~7km)</a:t>
            </a:r>
            <a:endParaRPr sz="2150">
              <a:latin typeface="Arial"/>
              <a:cs typeface="Arial"/>
            </a:endParaRPr>
          </a:p>
        </p:txBody>
      </p:sp>
      <p:sp>
        <p:nvSpPr>
          <p:cNvPr id="3" name="object 3"/>
          <p:cNvSpPr txBox="1">
            <a:spLocks noGrp="1"/>
          </p:cNvSpPr>
          <p:nvPr>
            <p:ph type="title"/>
          </p:nvPr>
        </p:nvSpPr>
        <p:spPr>
          <a:prstGeom prst="rect">
            <a:avLst/>
          </a:prstGeom>
        </p:spPr>
        <p:txBody>
          <a:bodyPr vert="horz" wrap="square" lIns="0" tIns="139064" rIns="0" bIns="0" rtlCol="0">
            <a:spAutoFit/>
          </a:bodyPr>
          <a:lstStyle/>
          <a:p>
            <a:pPr marL="139065">
              <a:lnSpc>
                <a:spcPct val="100000"/>
              </a:lnSpc>
              <a:spcBef>
                <a:spcPts val="130"/>
              </a:spcBef>
            </a:pPr>
            <a:r>
              <a:rPr spc="-80" dirty="0"/>
              <a:t>Distances</a:t>
            </a:r>
            <a:r>
              <a:rPr spc="15" dirty="0"/>
              <a:t> </a:t>
            </a:r>
            <a:r>
              <a:rPr spc="-80" dirty="0"/>
              <a:t>Between</a:t>
            </a:r>
            <a:r>
              <a:rPr spc="-150" dirty="0"/>
              <a:t> </a:t>
            </a:r>
            <a:r>
              <a:rPr dirty="0"/>
              <a:t>a</a:t>
            </a:r>
            <a:r>
              <a:rPr spc="-85" dirty="0"/>
              <a:t> </a:t>
            </a:r>
            <a:r>
              <a:rPr spc="-100" dirty="0"/>
              <a:t>Launch</a:t>
            </a:r>
            <a:r>
              <a:rPr spc="-25" dirty="0"/>
              <a:t> </a:t>
            </a:r>
            <a:r>
              <a:rPr spc="-20" dirty="0"/>
              <a:t>Site</a:t>
            </a:r>
            <a:r>
              <a:rPr spc="-55" dirty="0"/>
              <a:t> </a:t>
            </a:r>
            <a:r>
              <a:rPr spc="90" dirty="0"/>
              <a:t>to</a:t>
            </a:r>
            <a:r>
              <a:rPr spc="-85" dirty="0"/>
              <a:t> </a:t>
            </a:r>
            <a:r>
              <a:rPr dirty="0"/>
              <a:t>its</a:t>
            </a:r>
            <a:r>
              <a:rPr spc="-110" dirty="0"/>
              <a:t> </a:t>
            </a:r>
            <a:r>
              <a:rPr spc="-20" dirty="0"/>
              <a:t>Proximities</a:t>
            </a:r>
          </a:p>
        </p:txBody>
      </p:sp>
      <p:pic>
        <p:nvPicPr>
          <p:cNvPr id="4" name="object 4"/>
          <p:cNvPicPr/>
          <p:nvPr/>
        </p:nvPicPr>
        <p:blipFill>
          <a:blip r:embed="rId2" cstate="print"/>
          <a:stretch>
            <a:fillRect/>
          </a:stretch>
        </p:blipFill>
        <p:spPr>
          <a:xfrm>
            <a:off x="2800350" y="1333500"/>
            <a:ext cx="6200775" cy="379095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319" rIns="0" bIns="0" rtlCol="0">
            <a:spAutoFit/>
          </a:bodyPr>
          <a:lstStyle/>
          <a:p>
            <a:pPr marL="196850">
              <a:lnSpc>
                <a:spcPct val="100000"/>
              </a:lnSpc>
              <a:spcBef>
                <a:spcPts val="130"/>
              </a:spcBef>
            </a:pPr>
            <a:r>
              <a:rPr spc="-10" dirty="0"/>
              <a:t>Introduction</a:t>
            </a:r>
          </a:p>
        </p:txBody>
      </p:sp>
      <p:sp>
        <p:nvSpPr>
          <p:cNvPr id="3" name="object 3"/>
          <p:cNvSpPr txBox="1"/>
          <p:nvPr/>
        </p:nvSpPr>
        <p:spPr>
          <a:xfrm>
            <a:off x="1038225" y="1490848"/>
            <a:ext cx="10348595" cy="5194371"/>
          </a:xfrm>
          <a:prstGeom prst="rect">
            <a:avLst/>
          </a:prstGeom>
        </p:spPr>
        <p:txBody>
          <a:bodyPr vert="horz" wrap="square" lIns="0" tIns="64135" rIns="0" bIns="0" rtlCol="0">
            <a:spAutoFit/>
          </a:bodyPr>
          <a:lstStyle/>
          <a:p>
            <a:pPr marL="241300" indent="-228600">
              <a:lnSpc>
                <a:spcPct val="100000"/>
              </a:lnSpc>
              <a:spcBef>
                <a:spcPts val="505"/>
              </a:spcBef>
              <a:buChar char="•"/>
              <a:tabLst>
                <a:tab pos="241300" algn="l"/>
              </a:tabLst>
            </a:pPr>
            <a:r>
              <a:rPr sz="2150" spc="-10" dirty="0">
                <a:solidFill>
                  <a:srgbClr val="292929"/>
                </a:solidFill>
                <a:latin typeface="Arial"/>
                <a:cs typeface="Arial"/>
              </a:rPr>
              <a:t>Project</a:t>
            </a:r>
            <a:r>
              <a:rPr sz="2150" spc="-85" dirty="0">
                <a:solidFill>
                  <a:srgbClr val="292929"/>
                </a:solidFill>
                <a:latin typeface="Arial"/>
                <a:cs typeface="Arial"/>
              </a:rPr>
              <a:t> </a:t>
            </a:r>
            <a:r>
              <a:rPr sz="2150" spc="-20" dirty="0">
                <a:solidFill>
                  <a:srgbClr val="292929"/>
                </a:solidFill>
                <a:latin typeface="Arial"/>
                <a:cs typeface="Arial"/>
              </a:rPr>
              <a:t>background</a:t>
            </a:r>
            <a:r>
              <a:rPr sz="2150" spc="25" dirty="0">
                <a:solidFill>
                  <a:srgbClr val="292929"/>
                </a:solidFill>
                <a:latin typeface="Arial"/>
                <a:cs typeface="Arial"/>
              </a:rPr>
              <a:t> </a:t>
            </a:r>
            <a:r>
              <a:rPr sz="2150" dirty="0">
                <a:solidFill>
                  <a:srgbClr val="292929"/>
                </a:solidFill>
                <a:latin typeface="Arial"/>
                <a:cs typeface="Arial"/>
              </a:rPr>
              <a:t>and</a:t>
            </a:r>
            <a:r>
              <a:rPr sz="2150" spc="-85" dirty="0">
                <a:solidFill>
                  <a:srgbClr val="292929"/>
                </a:solidFill>
                <a:latin typeface="Arial"/>
                <a:cs typeface="Arial"/>
              </a:rPr>
              <a:t> </a:t>
            </a:r>
            <a:r>
              <a:rPr sz="2150" spc="-10" dirty="0">
                <a:solidFill>
                  <a:srgbClr val="292929"/>
                </a:solidFill>
                <a:latin typeface="Arial"/>
                <a:cs typeface="Arial"/>
              </a:rPr>
              <a:t>context</a:t>
            </a:r>
            <a:endParaRPr sz="2150" dirty="0">
              <a:latin typeface="Arial"/>
              <a:cs typeface="Arial"/>
            </a:endParaRPr>
          </a:p>
          <a:p>
            <a:pPr marL="756285" marR="612140" lvl="1" indent="-286385">
              <a:lnSpc>
                <a:spcPts val="1950"/>
              </a:lnSpc>
              <a:spcBef>
                <a:spcPts val="459"/>
              </a:spcBef>
              <a:buFont typeface="Arial"/>
              <a:buChar char="•"/>
              <a:tabLst>
                <a:tab pos="756285" algn="l"/>
              </a:tabLst>
            </a:pP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The commercial space age is here, with companies making space travel increasingly affordable for everyone. Virgin Galactic offers suborbital spaceflights, Rocket Lab specializes in small satellite launches, and Blue Origin manufactures reusable rockets for both suborbital and orbital flights. Perhaps the most successful of these is </a:t>
            </a:r>
            <a:r>
              <a:rPr lang="en-US" dirty="0" err="1">
                <a:solidFill>
                  <a:srgbClr val="006FC0"/>
                </a:solidFill>
                <a:latin typeface="Calibri" panose="020F0502020204030204" pitchFamily="34" charset="0"/>
                <a:ea typeface="Calibri" panose="020F0502020204030204" pitchFamily="34" charset="0"/>
                <a:cs typeface="Calibri" panose="020F0502020204030204" pitchFamily="34" charset="0"/>
              </a:rPr>
              <a:t>SpaceX</a:t>
            </a:r>
            <a:endParaRPr dirty="0">
              <a:solidFill>
                <a:srgbClr val="006FC0"/>
              </a:solidFill>
              <a:latin typeface="Calibri" panose="020F0502020204030204" pitchFamily="34" charset="0"/>
              <a:ea typeface="Calibri" panose="020F0502020204030204" pitchFamily="34" charset="0"/>
              <a:cs typeface="Calibri" panose="020F0502020204030204" pitchFamily="34" charset="0"/>
            </a:endParaRPr>
          </a:p>
          <a:p>
            <a:pPr marL="756285" marR="612140" lvl="1" indent="-286385">
              <a:lnSpc>
                <a:spcPts val="1950"/>
              </a:lnSpc>
              <a:spcBef>
                <a:spcPts val="459"/>
              </a:spcBef>
              <a:buFont typeface="Arial"/>
              <a:buChar char="•"/>
              <a:tabLst>
                <a:tab pos="756285" algn="l"/>
              </a:tabLst>
            </a:pP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The second stage of a rocket is responsible for bringing the payload to orbit, but the first stage does most of the work and is significantly larger.</a:t>
            </a:r>
            <a:endParaRPr dirty="0">
              <a:solidFill>
                <a:srgbClr val="006FC0"/>
              </a:solidFill>
              <a:latin typeface="Calibri" panose="020F0502020204030204" pitchFamily="34" charset="0"/>
              <a:ea typeface="Calibri" panose="020F0502020204030204" pitchFamily="34" charset="0"/>
              <a:cs typeface="Calibri" panose="020F0502020204030204" pitchFamily="34" charset="0"/>
            </a:endParaRPr>
          </a:p>
          <a:p>
            <a:pPr marL="756285" marR="612140" lvl="1" indent="-286385">
              <a:lnSpc>
                <a:spcPts val="1950"/>
              </a:lnSpc>
              <a:spcBef>
                <a:spcPts val="459"/>
              </a:spcBef>
              <a:buFont typeface="Arial"/>
              <a:buChar char="•"/>
              <a:tabLst>
                <a:tab pos="756285" algn="l"/>
              </a:tabLst>
            </a:pPr>
            <a:r>
              <a:rPr lang="en-US" dirty="0" err="1">
                <a:solidFill>
                  <a:srgbClr val="006FC0"/>
                </a:solidFill>
                <a:latin typeface="Calibri" panose="020F0502020204030204" pitchFamily="34" charset="0"/>
                <a:ea typeface="Calibri" panose="020F0502020204030204" pitchFamily="34" charset="0"/>
                <a:cs typeface="Calibri" panose="020F0502020204030204" pitchFamily="34" charset="0"/>
              </a:rPr>
              <a:t>SpaceX</a:t>
            </a: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 advertises Falcon 9 rocket launches on its website at a cost of $62 million, while other providers charge upwards of $165 million per launch. Much of </a:t>
            </a:r>
            <a:r>
              <a:rPr lang="en-US" dirty="0" err="1">
                <a:solidFill>
                  <a:srgbClr val="006FC0"/>
                </a:solidFill>
                <a:latin typeface="Calibri" panose="020F0502020204030204" pitchFamily="34" charset="0"/>
                <a:ea typeface="Calibri" panose="020F0502020204030204" pitchFamily="34" charset="0"/>
                <a:cs typeface="Calibri" panose="020F0502020204030204" pitchFamily="34" charset="0"/>
              </a:rPr>
              <a:t>SpaceX's</a:t>
            </a: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 cost savings come from its ability to reuse the first stage of the rocket.</a:t>
            </a:r>
            <a:endParaRPr dirty="0">
              <a:solidFill>
                <a:srgbClr val="006FC0"/>
              </a:solidFill>
              <a:latin typeface="Calibri" panose="020F0502020204030204" pitchFamily="34" charset="0"/>
              <a:ea typeface="Calibri" panose="020F0502020204030204" pitchFamily="34" charset="0"/>
              <a:cs typeface="Calibri" panose="020F0502020204030204" pitchFamily="34" charset="0"/>
            </a:endParaRPr>
          </a:p>
          <a:p>
            <a:pPr marL="756285" marR="612140" lvl="1" indent="-286385">
              <a:lnSpc>
                <a:spcPts val="1950"/>
              </a:lnSpc>
              <a:spcBef>
                <a:spcPts val="459"/>
              </a:spcBef>
              <a:buFont typeface="Arial"/>
              <a:buChar char="•"/>
              <a:tabLst>
                <a:tab pos="756285" algn="l"/>
              </a:tabLst>
            </a:pP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Space Y, a new competitor, aims to challenge </a:t>
            </a:r>
            <a:r>
              <a:rPr lang="en-US" dirty="0" err="1">
                <a:solidFill>
                  <a:srgbClr val="006FC0"/>
                </a:solidFill>
                <a:latin typeface="Calibri" panose="020F0502020204030204" pitchFamily="34" charset="0"/>
                <a:ea typeface="Calibri" panose="020F0502020204030204" pitchFamily="34" charset="0"/>
                <a:cs typeface="Calibri" panose="020F0502020204030204" pitchFamily="34" charset="0"/>
              </a:rPr>
              <a:t>SpaceX</a:t>
            </a: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 Founded by billionaire industrialist </a:t>
            </a:r>
            <a:r>
              <a:rPr lang="en-US" dirty="0" err="1">
                <a:solidFill>
                  <a:srgbClr val="006FC0"/>
                </a:solidFill>
                <a:latin typeface="Calibri" panose="020F0502020204030204" pitchFamily="34" charset="0"/>
                <a:ea typeface="Calibri" panose="020F0502020204030204" pitchFamily="34" charset="0"/>
                <a:cs typeface="Calibri" panose="020F0502020204030204" pitchFamily="34" charset="0"/>
              </a:rPr>
              <a:t>Allon</a:t>
            </a: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 Musk, the company seeks to carve out its place in the competitive commercial space industry</a:t>
            </a:r>
            <a:r>
              <a:rPr lang="en-US" dirty="0" smtClean="0">
                <a:solidFill>
                  <a:srgbClr val="006FC0"/>
                </a:solidFill>
                <a:latin typeface="Calibri" panose="020F0502020204030204" pitchFamily="34" charset="0"/>
                <a:ea typeface="Calibri" panose="020F0502020204030204" pitchFamily="34" charset="0"/>
                <a:cs typeface="Calibri" panose="020F0502020204030204" pitchFamily="34" charset="0"/>
              </a:rPr>
              <a:t>.</a:t>
            </a:r>
            <a:endParaRPr dirty="0">
              <a:solidFill>
                <a:srgbClr val="006FC0"/>
              </a:solidFill>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140"/>
              </a:spcBef>
              <a:buChar char="•"/>
              <a:tabLst>
                <a:tab pos="241300" algn="l"/>
              </a:tabLst>
            </a:pPr>
            <a:r>
              <a:rPr sz="2150" spc="-35" dirty="0" smtClean="0">
                <a:solidFill>
                  <a:srgbClr val="292929"/>
                </a:solidFill>
                <a:latin typeface="Arial"/>
                <a:cs typeface="Arial"/>
              </a:rPr>
              <a:t>Problems</a:t>
            </a:r>
            <a:r>
              <a:rPr sz="2150" dirty="0" smtClean="0">
                <a:solidFill>
                  <a:srgbClr val="292929"/>
                </a:solidFill>
                <a:latin typeface="Arial"/>
                <a:cs typeface="Arial"/>
              </a:rPr>
              <a:t> </a:t>
            </a:r>
            <a:r>
              <a:rPr sz="2150" dirty="0">
                <a:solidFill>
                  <a:srgbClr val="292929"/>
                </a:solidFill>
                <a:latin typeface="Arial"/>
                <a:cs typeface="Arial"/>
              </a:rPr>
              <a:t>you</a:t>
            </a:r>
            <a:r>
              <a:rPr sz="2150" spc="25" dirty="0">
                <a:solidFill>
                  <a:srgbClr val="292929"/>
                </a:solidFill>
                <a:latin typeface="Arial"/>
                <a:cs typeface="Arial"/>
              </a:rPr>
              <a:t> </a:t>
            </a:r>
            <a:r>
              <a:rPr sz="2150" dirty="0">
                <a:solidFill>
                  <a:srgbClr val="292929"/>
                </a:solidFill>
                <a:latin typeface="Arial"/>
                <a:cs typeface="Arial"/>
              </a:rPr>
              <a:t>want</a:t>
            </a:r>
            <a:r>
              <a:rPr sz="2150" spc="95" dirty="0">
                <a:solidFill>
                  <a:srgbClr val="292929"/>
                </a:solidFill>
                <a:latin typeface="Arial"/>
                <a:cs typeface="Arial"/>
              </a:rPr>
              <a:t> </a:t>
            </a:r>
            <a:r>
              <a:rPr sz="2150" dirty="0">
                <a:solidFill>
                  <a:srgbClr val="292929"/>
                </a:solidFill>
                <a:latin typeface="Arial"/>
                <a:cs typeface="Arial"/>
              </a:rPr>
              <a:t>to</a:t>
            </a:r>
            <a:r>
              <a:rPr sz="2150" spc="55" dirty="0">
                <a:solidFill>
                  <a:srgbClr val="292929"/>
                </a:solidFill>
                <a:latin typeface="Arial"/>
                <a:cs typeface="Arial"/>
              </a:rPr>
              <a:t> </a:t>
            </a:r>
            <a:r>
              <a:rPr sz="2150" dirty="0">
                <a:solidFill>
                  <a:srgbClr val="292929"/>
                </a:solidFill>
                <a:latin typeface="Arial"/>
                <a:cs typeface="Arial"/>
              </a:rPr>
              <a:t>find</a:t>
            </a:r>
            <a:r>
              <a:rPr sz="2150" spc="30" dirty="0">
                <a:solidFill>
                  <a:srgbClr val="292929"/>
                </a:solidFill>
                <a:latin typeface="Arial"/>
                <a:cs typeface="Arial"/>
              </a:rPr>
              <a:t> </a:t>
            </a:r>
            <a:r>
              <a:rPr sz="2150" spc="-10" dirty="0">
                <a:solidFill>
                  <a:srgbClr val="292929"/>
                </a:solidFill>
                <a:latin typeface="Arial"/>
                <a:cs typeface="Arial"/>
              </a:rPr>
              <a:t>answers</a:t>
            </a:r>
            <a:endParaRPr sz="2150" dirty="0">
              <a:latin typeface="Arial"/>
              <a:cs typeface="Arial"/>
            </a:endParaRPr>
          </a:p>
          <a:p>
            <a:pPr marL="698500" lvl="1" indent="-228600">
              <a:lnSpc>
                <a:spcPct val="100000"/>
              </a:lnSpc>
              <a:spcBef>
                <a:spcPts val="1230"/>
              </a:spcBef>
              <a:buFont typeface="Arial"/>
              <a:buChar char="•"/>
              <a:tabLst>
                <a:tab pos="698500" algn="l"/>
              </a:tabLst>
            </a:pPr>
            <a:r>
              <a:rPr lang="en-US" dirty="0">
                <a:solidFill>
                  <a:srgbClr val="006FC0"/>
                </a:solidFill>
                <a:latin typeface="Calibri" panose="020F0502020204030204" pitchFamily="34" charset="0"/>
                <a:ea typeface="Calibri" panose="020F0502020204030204" pitchFamily="34" charset="0"/>
                <a:cs typeface="Calibri" panose="020F0502020204030204" pitchFamily="34" charset="0"/>
              </a:rPr>
              <a:t>Therefore, determining whether the first stage will successfully land allows us to estimate the overall cost of a launch.</a:t>
            </a:r>
            <a:endParaRPr dirty="0">
              <a:solidFill>
                <a:srgbClr val="006FC0"/>
              </a:solidFill>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240"/>
              </a:spcBef>
            </a:pPr>
            <a:endParaRPr sz="1800" dirty="0">
              <a:latin typeface="Carlito"/>
              <a:cs typeface="Carlito"/>
            </a:endParaRPr>
          </a:p>
          <a:p>
            <a:pPr marR="5080" algn="r">
              <a:lnSpc>
                <a:spcPct val="100000"/>
              </a:lnSpc>
            </a:pPr>
            <a:r>
              <a:rPr sz="1550" spc="35" dirty="0">
                <a:solidFill>
                  <a:srgbClr val="1C7CDB"/>
                </a:solidFill>
                <a:latin typeface="Arial"/>
                <a:cs typeface="Arial"/>
              </a:rPr>
              <a:t>4</a:t>
            </a:r>
            <a:endParaRPr sz="155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8"/>
            </a:xfrm>
            <a:prstGeom prst="rect">
              <a:avLst/>
            </a:prstGeom>
          </p:spPr>
        </p:pic>
        <p:sp>
          <p:nvSpPr>
            <p:cNvPr id="4" name="object 4"/>
            <p:cNvSpPr/>
            <p:nvPr/>
          </p:nvSpPr>
          <p:spPr>
            <a:xfrm>
              <a:off x="800099" y="2533650"/>
              <a:ext cx="1057275" cy="361950"/>
            </a:xfrm>
            <a:custGeom>
              <a:avLst/>
              <a:gdLst/>
              <a:ahLst/>
              <a:cxnLst/>
              <a:rect l="l" t="t" r="r" b="b"/>
              <a:pathLst>
                <a:path w="1057275" h="361950">
                  <a:moveTo>
                    <a:pt x="1057275" y="0"/>
                  </a:moveTo>
                  <a:lnTo>
                    <a:pt x="0" y="0"/>
                  </a:lnTo>
                  <a:lnTo>
                    <a:pt x="0" y="361950"/>
                  </a:lnTo>
                  <a:lnTo>
                    <a:pt x="1057275" y="361950"/>
                  </a:lnTo>
                  <a:lnTo>
                    <a:pt x="1057275" y="0"/>
                  </a:lnTo>
                  <a:close/>
                </a:path>
              </a:pathLst>
            </a:custGeom>
            <a:solidFill>
              <a:srgbClr val="0947CA"/>
            </a:solidFill>
          </p:spPr>
          <p:txBody>
            <a:bodyPr wrap="square" lIns="0" tIns="0" rIns="0" bIns="0" rtlCol="0"/>
            <a:lstStyle/>
            <a:p>
              <a:endParaRPr/>
            </a:p>
          </p:txBody>
        </p:sp>
      </p:grpSp>
      <p:sp>
        <p:nvSpPr>
          <p:cNvPr id="5" name="object 5"/>
          <p:cNvSpPr txBox="1"/>
          <p:nvPr/>
        </p:nvSpPr>
        <p:spPr>
          <a:xfrm>
            <a:off x="877252" y="2547302"/>
            <a:ext cx="8769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45" dirty="0">
                <a:solidFill>
                  <a:srgbClr val="FFFFFF"/>
                </a:solidFill>
                <a:latin typeface="Carlito"/>
                <a:cs typeface="Carlito"/>
              </a:rPr>
              <a:t> </a:t>
            </a:r>
            <a:r>
              <a:rPr sz="1800" spc="-50" dirty="0">
                <a:solidFill>
                  <a:srgbClr val="FFFFFF"/>
                </a:solidFill>
                <a:latin typeface="Carlito"/>
                <a:cs typeface="Carlito"/>
              </a:rPr>
              <a:t>4</a:t>
            </a:r>
            <a:endParaRPr sz="1800">
              <a:latin typeface="Carlito"/>
              <a:cs typeface="Carli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546542"/>
            <a:ext cx="2250440" cy="1024890"/>
          </a:xfrm>
          <a:prstGeom prst="rect">
            <a:avLst/>
          </a:prstGeom>
        </p:spPr>
        <p:txBody>
          <a:bodyPr vert="horz" wrap="square" lIns="0" tIns="15875" rIns="0" bIns="0" rtlCol="0">
            <a:spAutoFit/>
          </a:bodyPr>
          <a:lstStyle/>
          <a:p>
            <a:pPr marL="12700">
              <a:lnSpc>
                <a:spcPct val="100000"/>
              </a:lnSpc>
              <a:spcBef>
                <a:spcPts val="125"/>
              </a:spcBef>
            </a:pPr>
            <a:r>
              <a:rPr sz="2150" spc="-265" dirty="0">
                <a:solidFill>
                  <a:srgbClr val="292929"/>
                </a:solidFill>
                <a:latin typeface="Arial"/>
                <a:cs typeface="Arial"/>
              </a:rPr>
              <a:t>KSC</a:t>
            </a:r>
            <a:r>
              <a:rPr sz="2150" spc="90" dirty="0">
                <a:solidFill>
                  <a:srgbClr val="292929"/>
                </a:solidFill>
                <a:latin typeface="Arial"/>
                <a:cs typeface="Arial"/>
              </a:rPr>
              <a:t> </a:t>
            </a:r>
            <a:r>
              <a:rPr sz="2150" spc="-120" dirty="0">
                <a:solidFill>
                  <a:srgbClr val="292929"/>
                </a:solidFill>
                <a:latin typeface="Arial"/>
                <a:cs typeface="Arial"/>
              </a:rPr>
              <a:t>LC-</a:t>
            </a:r>
            <a:r>
              <a:rPr sz="2150" spc="60" dirty="0">
                <a:solidFill>
                  <a:srgbClr val="292929"/>
                </a:solidFill>
                <a:latin typeface="Arial"/>
                <a:cs typeface="Arial"/>
              </a:rPr>
              <a:t>39A</a:t>
            </a:r>
            <a:r>
              <a:rPr sz="2150" spc="80" dirty="0">
                <a:solidFill>
                  <a:srgbClr val="292929"/>
                </a:solidFill>
                <a:latin typeface="Arial"/>
                <a:cs typeface="Arial"/>
              </a:rPr>
              <a:t> </a:t>
            </a:r>
            <a:r>
              <a:rPr sz="2150" spc="-25" dirty="0">
                <a:solidFill>
                  <a:srgbClr val="292929"/>
                </a:solidFill>
                <a:latin typeface="Arial"/>
                <a:cs typeface="Arial"/>
              </a:rPr>
              <a:t>has</a:t>
            </a:r>
            <a:endParaRPr sz="2150">
              <a:latin typeface="Arial"/>
              <a:cs typeface="Arial"/>
            </a:endParaRPr>
          </a:p>
          <a:p>
            <a:pPr marL="12700">
              <a:lnSpc>
                <a:spcPct val="100000"/>
              </a:lnSpc>
              <a:spcBef>
                <a:spcPts val="50"/>
              </a:spcBef>
            </a:pPr>
            <a:r>
              <a:rPr sz="2150" spc="-10" dirty="0">
                <a:solidFill>
                  <a:srgbClr val="292929"/>
                </a:solidFill>
                <a:latin typeface="Arial"/>
                <a:cs typeface="Arial"/>
              </a:rPr>
              <a:t>significantly</a:t>
            </a:r>
            <a:r>
              <a:rPr sz="2150" spc="-15" dirty="0">
                <a:solidFill>
                  <a:srgbClr val="292929"/>
                </a:solidFill>
                <a:latin typeface="Arial"/>
                <a:cs typeface="Arial"/>
              </a:rPr>
              <a:t> </a:t>
            </a:r>
            <a:r>
              <a:rPr sz="2150" spc="-10" dirty="0">
                <a:solidFill>
                  <a:srgbClr val="292929"/>
                </a:solidFill>
                <a:latin typeface="Arial"/>
                <a:cs typeface="Arial"/>
              </a:rPr>
              <a:t>higher</a:t>
            </a:r>
            <a:endParaRPr sz="2150">
              <a:latin typeface="Arial"/>
              <a:cs typeface="Arial"/>
            </a:endParaRPr>
          </a:p>
          <a:p>
            <a:pPr marL="12700">
              <a:lnSpc>
                <a:spcPct val="100000"/>
              </a:lnSpc>
              <a:spcBef>
                <a:spcPts val="50"/>
              </a:spcBef>
            </a:pPr>
            <a:r>
              <a:rPr sz="2150" spc="-95" dirty="0">
                <a:solidFill>
                  <a:srgbClr val="292929"/>
                </a:solidFill>
                <a:latin typeface="Arial"/>
                <a:cs typeface="Arial"/>
              </a:rPr>
              <a:t>success</a:t>
            </a:r>
            <a:r>
              <a:rPr sz="2150" spc="-40" dirty="0">
                <a:solidFill>
                  <a:srgbClr val="292929"/>
                </a:solidFill>
                <a:latin typeface="Arial"/>
                <a:cs typeface="Arial"/>
              </a:rPr>
              <a:t> </a:t>
            </a:r>
            <a:r>
              <a:rPr sz="2150" spc="-20" dirty="0">
                <a:solidFill>
                  <a:srgbClr val="292929"/>
                </a:solidFill>
                <a:latin typeface="Arial"/>
                <a:cs typeface="Arial"/>
              </a:rPr>
              <a:t>rate</a:t>
            </a:r>
            <a:endParaRPr sz="2150">
              <a:latin typeface="Arial"/>
              <a:cs typeface="Arial"/>
            </a:endParaRPr>
          </a:p>
        </p:txBody>
      </p:sp>
      <p:sp>
        <p:nvSpPr>
          <p:cNvPr id="3" name="object 3"/>
          <p:cNvSpPr txBox="1">
            <a:spLocks noGrp="1"/>
          </p:cNvSpPr>
          <p:nvPr>
            <p:ph type="title"/>
          </p:nvPr>
        </p:nvSpPr>
        <p:spPr>
          <a:prstGeom prst="rect">
            <a:avLst/>
          </a:prstGeom>
        </p:spPr>
        <p:txBody>
          <a:bodyPr vert="horz" wrap="square" lIns="0" tIns="139064" rIns="0" bIns="0" rtlCol="0">
            <a:spAutoFit/>
          </a:bodyPr>
          <a:lstStyle/>
          <a:p>
            <a:pPr marL="139065">
              <a:lnSpc>
                <a:spcPct val="100000"/>
              </a:lnSpc>
              <a:spcBef>
                <a:spcPts val="130"/>
              </a:spcBef>
            </a:pPr>
            <a:r>
              <a:rPr spc="-254" dirty="0"/>
              <a:t>Success</a:t>
            </a:r>
            <a:r>
              <a:rPr spc="30" dirty="0"/>
              <a:t> </a:t>
            </a:r>
            <a:r>
              <a:rPr spc="-125" dirty="0"/>
              <a:t>Launches</a:t>
            </a:r>
            <a:r>
              <a:rPr spc="30" dirty="0"/>
              <a:t> </a:t>
            </a:r>
            <a:r>
              <a:rPr dirty="0"/>
              <a:t>by</a:t>
            </a:r>
            <a:r>
              <a:rPr spc="-100" dirty="0"/>
              <a:t> </a:t>
            </a:r>
            <a:r>
              <a:rPr spc="-60" dirty="0"/>
              <a:t>Sites</a:t>
            </a:r>
            <a:r>
              <a:rPr spc="-35" dirty="0"/>
              <a:t> </a:t>
            </a:r>
            <a:r>
              <a:rPr spc="-114" dirty="0"/>
              <a:t>Dash</a:t>
            </a:r>
            <a:r>
              <a:rPr spc="-75" dirty="0"/>
              <a:t> </a:t>
            </a:r>
            <a:r>
              <a:rPr spc="-25" dirty="0"/>
              <a:t>app</a:t>
            </a:r>
          </a:p>
        </p:txBody>
      </p:sp>
      <p:pic>
        <p:nvPicPr>
          <p:cNvPr id="4" name="object 4"/>
          <p:cNvPicPr/>
          <p:nvPr/>
        </p:nvPicPr>
        <p:blipFill>
          <a:blip r:embed="rId2" cstate="print"/>
          <a:stretch>
            <a:fillRect/>
          </a:stretch>
        </p:blipFill>
        <p:spPr>
          <a:xfrm>
            <a:off x="3800475" y="1704975"/>
            <a:ext cx="7486650" cy="4038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
        <p:nvSpPr>
          <p:cNvPr id="3" name="object 3"/>
          <p:cNvSpPr txBox="1">
            <a:spLocks noGrp="1"/>
          </p:cNvSpPr>
          <p:nvPr>
            <p:ph type="title"/>
          </p:nvPr>
        </p:nvSpPr>
        <p:spPr>
          <a:prstGeom prst="rect">
            <a:avLst/>
          </a:prstGeom>
        </p:spPr>
        <p:txBody>
          <a:bodyPr vert="horz" wrap="square" lIns="0" tIns="139064" rIns="0" bIns="0" rtlCol="0">
            <a:spAutoFit/>
          </a:bodyPr>
          <a:lstStyle/>
          <a:p>
            <a:pPr marL="139065">
              <a:lnSpc>
                <a:spcPct val="100000"/>
              </a:lnSpc>
              <a:spcBef>
                <a:spcPts val="130"/>
              </a:spcBef>
            </a:pPr>
            <a:r>
              <a:rPr spc="-455" dirty="0"/>
              <a:t>KSC</a:t>
            </a:r>
            <a:r>
              <a:rPr spc="130" dirty="0"/>
              <a:t> </a:t>
            </a:r>
            <a:r>
              <a:rPr spc="-220" dirty="0"/>
              <a:t>LC-</a:t>
            </a:r>
            <a:r>
              <a:rPr spc="85" dirty="0"/>
              <a:t>39A</a:t>
            </a:r>
            <a:r>
              <a:rPr spc="-254" dirty="0"/>
              <a:t> </a:t>
            </a:r>
            <a:r>
              <a:rPr spc="-45" dirty="0"/>
              <a:t>Site</a:t>
            </a:r>
            <a:r>
              <a:rPr spc="-120" dirty="0"/>
              <a:t> </a:t>
            </a:r>
            <a:r>
              <a:rPr spc="-125" dirty="0"/>
              <a:t>Launches</a:t>
            </a:r>
            <a:r>
              <a:rPr spc="15" dirty="0"/>
              <a:t> </a:t>
            </a:r>
            <a:r>
              <a:rPr spc="-70" dirty="0"/>
              <a:t>Outcome</a:t>
            </a:r>
            <a:r>
              <a:rPr spc="70" dirty="0"/>
              <a:t> </a:t>
            </a:r>
            <a:r>
              <a:rPr spc="-130" dirty="0"/>
              <a:t>(Dash</a:t>
            </a:r>
            <a:r>
              <a:rPr spc="-25" dirty="0"/>
              <a:t> </a:t>
            </a:r>
            <a:r>
              <a:rPr spc="-20" dirty="0"/>
              <a:t>app)</a:t>
            </a:r>
          </a:p>
        </p:txBody>
      </p:sp>
      <p:pic>
        <p:nvPicPr>
          <p:cNvPr id="4" name="object 4"/>
          <p:cNvPicPr/>
          <p:nvPr/>
        </p:nvPicPr>
        <p:blipFill>
          <a:blip r:embed="rId3" cstate="print"/>
          <a:stretch>
            <a:fillRect/>
          </a:stretch>
        </p:blipFill>
        <p:spPr>
          <a:xfrm>
            <a:off x="1990725" y="1704975"/>
            <a:ext cx="7772400" cy="4038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726882"/>
            <a:ext cx="3161030" cy="1025525"/>
          </a:xfrm>
          <a:prstGeom prst="rect">
            <a:avLst/>
          </a:prstGeom>
        </p:spPr>
        <p:txBody>
          <a:bodyPr vert="horz" wrap="square" lIns="0" tIns="9525" rIns="0" bIns="0" rtlCol="0">
            <a:spAutoFit/>
          </a:bodyPr>
          <a:lstStyle/>
          <a:p>
            <a:pPr marL="12700" marR="5080">
              <a:lnSpc>
                <a:spcPct val="101899"/>
              </a:lnSpc>
              <a:spcBef>
                <a:spcPts val="75"/>
              </a:spcBef>
            </a:pPr>
            <a:r>
              <a:rPr sz="2150" dirty="0">
                <a:solidFill>
                  <a:srgbClr val="292929"/>
                </a:solidFill>
                <a:latin typeface="Arial"/>
                <a:cs typeface="Arial"/>
              </a:rPr>
              <a:t>Lower</a:t>
            </a:r>
            <a:r>
              <a:rPr sz="2150" spc="-120" dirty="0">
                <a:solidFill>
                  <a:srgbClr val="292929"/>
                </a:solidFill>
                <a:latin typeface="Arial"/>
                <a:cs typeface="Arial"/>
              </a:rPr>
              <a:t> </a:t>
            </a:r>
            <a:r>
              <a:rPr sz="2150" spc="-20" dirty="0">
                <a:solidFill>
                  <a:srgbClr val="292929"/>
                </a:solidFill>
                <a:latin typeface="Arial"/>
                <a:cs typeface="Arial"/>
              </a:rPr>
              <a:t>payload</a:t>
            </a:r>
            <a:r>
              <a:rPr sz="2150" spc="-10" dirty="0">
                <a:solidFill>
                  <a:srgbClr val="292929"/>
                </a:solidFill>
                <a:latin typeface="Arial"/>
                <a:cs typeface="Arial"/>
              </a:rPr>
              <a:t> </a:t>
            </a:r>
            <a:r>
              <a:rPr sz="2150" spc="-80" dirty="0">
                <a:solidFill>
                  <a:srgbClr val="292929"/>
                </a:solidFill>
                <a:latin typeface="Arial"/>
                <a:cs typeface="Arial"/>
              </a:rPr>
              <a:t>mass</a:t>
            </a:r>
            <a:r>
              <a:rPr sz="2150" spc="-70" dirty="0">
                <a:solidFill>
                  <a:srgbClr val="292929"/>
                </a:solidFill>
                <a:latin typeface="Arial"/>
                <a:cs typeface="Arial"/>
              </a:rPr>
              <a:t> </a:t>
            </a:r>
            <a:r>
              <a:rPr sz="2150" spc="-45" dirty="0">
                <a:solidFill>
                  <a:srgbClr val="292929"/>
                </a:solidFill>
                <a:latin typeface="Arial"/>
                <a:cs typeface="Arial"/>
              </a:rPr>
              <a:t>leads </a:t>
            </a:r>
            <a:r>
              <a:rPr sz="2150" dirty="0">
                <a:solidFill>
                  <a:srgbClr val="292929"/>
                </a:solidFill>
                <a:latin typeface="Arial"/>
                <a:cs typeface="Arial"/>
              </a:rPr>
              <a:t>to</a:t>
            </a:r>
            <a:r>
              <a:rPr sz="2150" spc="10" dirty="0">
                <a:solidFill>
                  <a:srgbClr val="292929"/>
                </a:solidFill>
                <a:latin typeface="Arial"/>
                <a:cs typeface="Arial"/>
              </a:rPr>
              <a:t> </a:t>
            </a:r>
            <a:r>
              <a:rPr sz="2150" dirty="0">
                <a:solidFill>
                  <a:srgbClr val="292929"/>
                </a:solidFill>
                <a:latin typeface="Arial"/>
                <a:cs typeface="Arial"/>
              </a:rPr>
              <a:t>higher</a:t>
            </a:r>
            <a:r>
              <a:rPr sz="2150" spc="155" dirty="0">
                <a:solidFill>
                  <a:srgbClr val="292929"/>
                </a:solidFill>
                <a:latin typeface="Arial"/>
                <a:cs typeface="Arial"/>
              </a:rPr>
              <a:t> </a:t>
            </a:r>
            <a:r>
              <a:rPr sz="2150" spc="-90" dirty="0">
                <a:solidFill>
                  <a:srgbClr val="292929"/>
                </a:solidFill>
                <a:latin typeface="Arial"/>
                <a:cs typeface="Arial"/>
              </a:rPr>
              <a:t>chances</a:t>
            </a:r>
            <a:r>
              <a:rPr sz="2150" spc="25" dirty="0">
                <a:solidFill>
                  <a:srgbClr val="292929"/>
                </a:solidFill>
                <a:latin typeface="Arial"/>
                <a:cs typeface="Arial"/>
              </a:rPr>
              <a:t> </a:t>
            </a:r>
            <a:r>
              <a:rPr sz="2150" spc="-25" dirty="0">
                <a:solidFill>
                  <a:srgbClr val="292929"/>
                </a:solidFill>
                <a:latin typeface="Arial"/>
                <a:cs typeface="Arial"/>
              </a:rPr>
              <a:t>for </a:t>
            </a:r>
            <a:r>
              <a:rPr sz="2150" spc="-60" dirty="0">
                <a:solidFill>
                  <a:srgbClr val="292929"/>
                </a:solidFill>
                <a:latin typeface="Arial"/>
                <a:cs typeface="Arial"/>
              </a:rPr>
              <a:t>successful</a:t>
            </a:r>
            <a:r>
              <a:rPr sz="2150" spc="-65" dirty="0">
                <a:solidFill>
                  <a:srgbClr val="292929"/>
                </a:solidFill>
                <a:latin typeface="Arial"/>
                <a:cs typeface="Arial"/>
              </a:rPr>
              <a:t> </a:t>
            </a:r>
            <a:r>
              <a:rPr sz="2150" spc="-10" dirty="0">
                <a:solidFill>
                  <a:srgbClr val="292929"/>
                </a:solidFill>
                <a:latin typeface="Arial"/>
                <a:cs typeface="Arial"/>
              </a:rPr>
              <a:t>launch</a:t>
            </a:r>
            <a:endParaRPr sz="2150">
              <a:latin typeface="Arial"/>
              <a:cs typeface="Arial"/>
            </a:endParaRPr>
          </a:p>
        </p:txBody>
      </p:sp>
      <p:sp>
        <p:nvSpPr>
          <p:cNvPr id="3" name="object 3"/>
          <p:cNvSpPr txBox="1">
            <a:spLocks noGrp="1"/>
          </p:cNvSpPr>
          <p:nvPr>
            <p:ph type="ctrTitle"/>
          </p:nvPr>
        </p:nvSpPr>
        <p:spPr>
          <a:prstGeom prst="rect">
            <a:avLst/>
          </a:prstGeom>
        </p:spPr>
        <p:txBody>
          <a:bodyPr vert="horz" wrap="square" lIns="0" tIns="16510" rIns="0" bIns="0" rtlCol="0">
            <a:spAutoFit/>
          </a:bodyPr>
          <a:lstStyle/>
          <a:p>
            <a:pPr marL="12700">
              <a:lnSpc>
                <a:spcPct val="100000"/>
              </a:lnSpc>
              <a:spcBef>
                <a:spcPts val="130"/>
              </a:spcBef>
            </a:pPr>
            <a:r>
              <a:rPr spc="-90" dirty="0"/>
              <a:t>Payload</a:t>
            </a:r>
            <a:r>
              <a:rPr spc="-110" dirty="0"/>
              <a:t> </a:t>
            </a:r>
            <a:r>
              <a:rPr spc="-160" dirty="0"/>
              <a:t>Mass</a:t>
            </a:r>
            <a:r>
              <a:rPr spc="-35" dirty="0"/>
              <a:t> </a:t>
            </a:r>
            <a:r>
              <a:rPr dirty="0"/>
              <a:t>by</a:t>
            </a:r>
            <a:r>
              <a:rPr spc="-95" dirty="0"/>
              <a:t> </a:t>
            </a:r>
            <a:r>
              <a:rPr spc="-10" dirty="0"/>
              <a:t>Booster</a:t>
            </a:r>
            <a:r>
              <a:rPr spc="-125" dirty="0"/>
              <a:t> </a:t>
            </a:r>
            <a:r>
              <a:rPr spc="-40" dirty="0"/>
              <a:t>Version</a:t>
            </a:r>
          </a:p>
        </p:txBody>
      </p:sp>
      <p:pic>
        <p:nvPicPr>
          <p:cNvPr id="4" name="object 4"/>
          <p:cNvPicPr/>
          <p:nvPr/>
        </p:nvPicPr>
        <p:blipFill>
          <a:blip r:embed="rId2" cstate="print"/>
          <a:stretch>
            <a:fillRect/>
          </a:stretch>
        </p:blipFill>
        <p:spPr>
          <a:xfrm>
            <a:off x="4448175" y="1409700"/>
            <a:ext cx="6638925" cy="467677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8"/>
            </a:xfrm>
            <a:prstGeom prst="rect">
              <a:avLst/>
            </a:prstGeom>
          </p:spPr>
        </p:pic>
        <p:sp>
          <p:nvSpPr>
            <p:cNvPr id="4" name="object 4"/>
            <p:cNvSpPr/>
            <p:nvPr/>
          </p:nvSpPr>
          <p:spPr>
            <a:xfrm>
              <a:off x="800099" y="2533650"/>
              <a:ext cx="1057275" cy="361950"/>
            </a:xfrm>
            <a:custGeom>
              <a:avLst/>
              <a:gdLst/>
              <a:ahLst/>
              <a:cxnLst/>
              <a:rect l="l" t="t" r="r" b="b"/>
              <a:pathLst>
                <a:path w="1057275" h="361950">
                  <a:moveTo>
                    <a:pt x="1057275" y="0"/>
                  </a:moveTo>
                  <a:lnTo>
                    <a:pt x="0" y="0"/>
                  </a:lnTo>
                  <a:lnTo>
                    <a:pt x="0" y="361950"/>
                  </a:lnTo>
                  <a:lnTo>
                    <a:pt x="1057275" y="361950"/>
                  </a:lnTo>
                  <a:lnTo>
                    <a:pt x="1057275" y="0"/>
                  </a:lnTo>
                  <a:close/>
                </a:path>
              </a:pathLst>
            </a:custGeom>
            <a:solidFill>
              <a:srgbClr val="0947CA"/>
            </a:solidFill>
          </p:spPr>
          <p:txBody>
            <a:bodyPr wrap="square" lIns="0" tIns="0" rIns="0" bIns="0" rtlCol="0"/>
            <a:lstStyle/>
            <a:p>
              <a:endParaRPr/>
            </a:p>
          </p:txBody>
        </p:sp>
      </p:grpSp>
      <p:sp>
        <p:nvSpPr>
          <p:cNvPr id="5" name="object 5"/>
          <p:cNvSpPr txBox="1"/>
          <p:nvPr/>
        </p:nvSpPr>
        <p:spPr>
          <a:xfrm>
            <a:off x="877252" y="2547302"/>
            <a:ext cx="8769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45" dirty="0">
                <a:solidFill>
                  <a:srgbClr val="FFFFFF"/>
                </a:solidFill>
                <a:latin typeface="Carlito"/>
                <a:cs typeface="Carlito"/>
              </a:rPr>
              <a:t> </a:t>
            </a:r>
            <a:r>
              <a:rPr sz="1800" spc="-50" dirty="0">
                <a:solidFill>
                  <a:srgbClr val="FFFFFF"/>
                </a:solidFill>
                <a:latin typeface="Carlito"/>
                <a:cs typeface="Carlito"/>
              </a:rPr>
              <a:t>5</a:t>
            </a:r>
            <a:endParaRPr sz="1800">
              <a:latin typeface="Carlito"/>
              <a:cs typeface="Carl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2108517"/>
            <a:ext cx="3291204" cy="1358900"/>
          </a:xfrm>
          <a:prstGeom prst="rect">
            <a:avLst/>
          </a:prstGeom>
        </p:spPr>
        <p:txBody>
          <a:bodyPr vert="horz" wrap="square" lIns="0" tIns="15875" rIns="0" bIns="0" rtlCol="0">
            <a:spAutoFit/>
          </a:bodyPr>
          <a:lstStyle/>
          <a:p>
            <a:pPr marL="12700">
              <a:lnSpc>
                <a:spcPct val="100000"/>
              </a:lnSpc>
              <a:spcBef>
                <a:spcPts val="125"/>
              </a:spcBef>
            </a:pPr>
            <a:r>
              <a:rPr sz="2150" spc="-100" dirty="0">
                <a:solidFill>
                  <a:srgbClr val="292929"/>
                </a:solidFill>
                <a:latin typeface="Arial"/>
                <a:cs typeface="Arial"/>
              </a:rPr>
              <a:t>KNN,</a:t>
            </a:r>
            <a:r>
              <a:rPr sz="2150" spc="-50" dirty="0">
                <a:solidFill>
                  <a:srgbClr val="292929"/>
                </a:solidFill>
                <a:latin typeface="Arial"/>
                <a:cs typeface="Arial"/>
              </a:rPr>
              <a:t> </a:t>
            </a:r>
            <a:r>
              <a:rPr sz="2150" spc="-20" dirty="0">
                <a:solidFill>
                  <a:srgbClr val="292929"/>
                </a:solidFill>
                <a:latin typeface="Arial"/>
                <a:cs typeface="Arial"/>
              </a:rPr>
              <a:t>SVM,</a:t>
            </a:r>
            <a:endParaRPr sz="2150">
              <a:latin typeface="Arial"/>
              <a:cs typeface="Arial"/>
            </a:endParaRPr>
          </a:p>
          <a:p>
            <a:pPr marL="12700" marR="5080">
              <a:lnSpc>
                <a:spcPct val="101899"/>
              </a:lnSpc>
            </a:pPr>
            <a:r>
              <a:rPr sz="2150" spc="-35" dirty="0">
                <a:solidFill>
                  <a:srgbClr val="292929"/>
                </a:solidFill>
                <a:latin typeface="Arial"/>
                <a:cs typeface="Arial"/>
              </a:rPr>
              <a:t>LogisticRegression</a:t>
            </a:r>
            <a:r>
              <a:rPr sz="2150" spc="-10" dirty="0">
                <a:solidFill>
                  <a:srgbClr val="292929"/>
                </a:solidFill>
                <a:latin typeface="Arial"/>
                <a:cs typeface="Arial"/>
              </a:rPr>
              <a:t> models </a:t>
            </a:r>
            <a:r>
              <a:rPr sz="2150" spc="-45" dirty="0">
                <a:solidFill>
                  <a:srgbClr val="292929"/>
                </a:solidFill>
                <a:latin typeface="Arial"/>
                <a:cs typeface="Arial"/>
              </a:rPr>
              <a:t>have</a:t>
            </a:r>
            <a:r>
              <a:rPr sz="2150" spc="-35" dirty="0">
                <a:solidFill>
                  <a:srgbClr val="292929"/>
                </a:solidFill>
                <a:latin typeface="Arial"/>
                <a:cs typeface="Arial"/>
              </a:rPr>
              <a:t> </a:t>
            </a:r>
            <a:r>
              <a:rPr sz="2150" spc="-70" dirty="0">
                <a:solidFill>
                  <a:srgbClr val="292929"/>
                </a:solidFill>
                <a:latin typeface="Arial"/>
                <a:cs typeface="Arial"/>
              </a:rPr>
              <a:t>same</a:t>
            </a:r>
            <a:r>
              <a:rPr sz="2150" spc="-35" dirty="0">
                <a:solidFill>
                  <a:srgbClr val="292929"/>
                </a:solidFill>
                <a:latin typeface="Arial"/>
                <a:cs typeface="Arial"/>
              </a:rPr>
              <a:t> </a:t>
            </a:r>
            <a:r>
              <a:rPr sz="2150" spc="-80" dirty="0">
                <a:solidFill>
                  <a:srgbClr val="292929"/>
                </a:solidFill>
                <a:latin typeface="Arial"/>
                <a:cs typeface="Arial"/>
              </a:rPr>
              <a:t>accuracy</a:t>
            </a:r>
            <a:r>
              <a:rPr sz="2150" spc="-20" dirty="0">
                <a:solidFill>
                  <a:srgbClr val="292929"/>
                </a:solidFill>
                <a:latin typeface="Arial"/>
                <a:cs typeface="Arial"/>
              </a:rPr>
              <a:t> </a:t>
            </a:r>
            <a:r>
              <a:rPr sz="2150" dirty="0">
                <a:solidFill>
                  <a:srgbClr val="292929"/>
                </a:solidFill>
                <a:latin typeface="Arial"/>
                <a:cs typeface="Arial"/>
              </a:rPr>
              <a:t>on</a:t>
            </a:r>
            <a:r>
              <a:rPr sz="2150" spc="-90" dirty="0">
                <a:solidFill>
                  <a:srgbClr val="292929"/>
                </a:solidFill>
                <a:latin typeface="Arial"/>
                <a:cs typeface="Arial"/>
              </a:rPr>
              <a:t> </a:t>
            </a:r>
            <a:r>
              <a:rPr sz="2150" spc="-20" dirty="0">
                <a:solidFill>
                  <a:srgbClr val="292929"/>
                </a:solidFill>
                <a:latin typeface="Arial"/>
                <a:cs typeface="Arial"/>
              </a:rPr>
              <a:t>test </a:t>
            </a:r>
            <a:r>
              <a:rPr sz="2150" spc="-10" dirty="0">
                <a:solidFill>
                  <a:srgbClr val="292929"/>
                </a:solidFill>
                <a:latin typeface="Arial"/>
                <a:cs typeface="Arial"/>
              </a:rPr>
              <a:t>dataset</a:t>
            </a:r>
            <a:endParaRPr sz="2150">
              <a:latin typeface="Arial"/>
              <a:cs typeface="Arial"/>
            </a:endParaRPr>
          </a:p>
        </p:txBody>
      </p:sp>
      <p:sp>
        <p:nvSpPr>
          <p:cNvPr id="3" name="object 3"/>
          <p:cNvSpPr txBox="1">
            <a:spLocks noGrp="1"/>
          </p:cNvSpPr>
          <p:nvPr>
            <p:ph type="title"/>
          </p:nvPr>
        </p:nvSpPr>
        <p:spPr>
          <a:prstGeom prst="rect">
            <a:avLst/>
          </a:prstGeom>
        </p:spPr>
        <p:txBody>
          <a:bodyPr vert="horz" wrap="square" lIns="0" tIns="139319" rIns="0" bIns="0" rtlCol="0">
            <a:spAutoFit/>
          </a:bodyPr>
          <a:lstStyle/>
          <a:p>
            <a:pPr marL="139065">
              <a:lnSpc>
                <a:spcPct val="100000"/>
              </a:lnSpc>
              <a:spcBef>
                <a:spcPts val="130"/>
              </a:spcBef>
            </a:pPr>
            <a:r>
              <a:rPr spc="-70" dirty="0"/>
              <a:t>Classification</a:t>
            </a:r>
            <a:r>
              <a:rPr spc="-135" dirty="0"/>
              <a:t> Accuracy</a:t>
            </a:r>
          </a:p>
        </p:txBody>
      </p:sp>
      <p:sp>
        <p:nvSpPr>
          <p:cNvPr id="5" name="object 5"/>
          <p:cNvSpPr txBox="1"/>
          <p:nvPr/>
        </p:nvSpPr>
        <p:spPr>
          <a:xfrm>
            <a:off x="11116691" y="6113199"/>
            <a:ext cx="273050" cy="252729"/>
          </a:xfrm>
          <a:prstGeom prst="rect">
            <a:avLst/>
          </a:prstGeom>
        </p:spPr>
        <p:txBody>
          <a:bodyPr vert="horz" wrap="square" lIns="0" tIns="0" rIns="0" bIns="0" rtlCol="0">
            <a:spAutoFit/>
          </a:bodyPr>
          <a:lstStyle/>
          <a:p>
            <a:pPr marL="12700">
              <a:lnSpc>
                <a:spcPts val="1810"/>
              </a:lnSpc>
            </a:pPr>
            <a:r>
              <a:rPr sz="1550" spc="80" dirty="0">
                <a:solidFill>
                  <a:srgbClr val="1C7CDB"/>
                </a:solidFill>
                <a:latin typeface="Arial"/>
                <a:cs typeface="Arial"/>
              </a:rPr>
              <a:t>46</a:t>
            </a:r>
            <a:endParaRPr sz="1550">
              <a:latin typeface="Arial"/>
              <a:cs typeface="Arial"/>
            </a:endParaRPr>
          </a:p>
        </p:txBody>
      </p:sp>
      <p:pic>
        <p:nvPicPr>
          <p:cNvPr id="6" name="Picture 5"/>
          <p:cNvPicPr>
            <a:picLocks noChangeAspect="1"/>
          </p:cNvPicPr>
          <p:nvPr/>
        </p:nvPicPr>
        <p:blipFill>
          <a:blip r:embed="rId2"/>
          <a:stretch>
            <a:fillRect/>
          </a:stretch>
        </p:blipFill>
        <p:spPr>
          <a:xfrm>
            <a:off x="4953000" y="1424560"/>
            <a:ext cx="5647619" cy="408571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8344" y="798194"/>
            <a:ext cx="3195955" cy="575310"/>
          </a:xfrm>
          <a:prstGeom prst="rect">
            <a:avLst/>
          </a:prstGeom>
        </p:spPr>
        <p:txBody>
          <a:bodyPr vert="horz" wrap="square" lIns="0" tIns="13335" rIns="0" bIns="0" rtlCol="0">
            <a:spAutoFit/>
          </a:bodyPr>
          <a:lstStyle/>
          <a:p>
            <a:pPr marL="12700">
              <a:lnSpc>
                <a:spcPct val="100000"/>
              </a:lnSpc>
              <a:spcBef>
                <a:spcPts val="105"/>
              </a:spcBef>
            </a:pPr>
            <a:r>
              <a:rPr sz="3600" spc="-10" dirty="0">
                <a:latin typeface="Carlito"/>
                <a:cs typeface="Carlito"/>
              </a:rPr>
              <a:t>Confusion</a:t>
            </a:r>
            <a:r>
              <a:rPr sz="3600" spc="-155" dirty="0">
                <a:latin typeface="Carlito"/>
                <a:cs typeface="Carlito"/>
              </a:rPr>
              <a:t> </a:t>
            </a:r>
            <a:r>
              <a:rPr sz="3600" spc="-10" dirty="0">
                <a:latin typeface="Carlito"/>
                <a:cs typeface="Carlito"/>
              </a:rPr>
              <a:t>Matrix</a:t>
            </a:r>
            <a:endParaRPr sz="3600">
              <a:latin typeface="Carlito"/>
              <a:cs typeface="Carlito"/>
            </a:endParaRPr>
          </a:p>
        </p:txBody>
      </p:sp>
      <p:sp>
        <p:nvSpPr>
          <p:cNvPr id="3" name="object 3"/>
          <p:cNvSpPr txBox="1"/>
          <p:nvPr/>
        </p:nvSpPr>
        <p:spPr>
          <a:xfrm>
            <a:off x="4946650" y="256476"/>
            <a:ext cx="5588635" cy="1570990"/>
          </a:xfrm>
          <a:prstGeom prst="rect">
            <a:avLst/>
          </a:prstGeom>
        </p:spPr>
        <p:txBody>
          <a:bodyPr vert="horz" wrap="square" lIns="0" tIns="111125" rIns="0" bIns="0" rtlCol="0">
            <a:spAutoFit/>
          </a:bodyPr>
          <a:lstStyle/>
          <a:p>
            <a:pPr marL="241300" indent="-228600">
              <a:lnSpc>
                <a:spcPct val="100000"/>
              </a:lnSpc>
              <a:spcBef>
                <a:spcPts val="875"/>
              </a:spcBef>
              <a:buFont typeface="Arial"/>
              <a:buChar char="•"/>
              <a:tabLst>
                <a:tab pos="241300" algn="l"/>
              </a:tabLst>
            </a:pPr>
            <a:r>
              <a:rPr sz="1850" dirty="0">
                <a:latin typeface="Carlito"/>
                <a:cs typeface="Carlito"/>
              </a:rPr>
              <a:t>KNN,</a:t>
            </a:r>
            <a:r>
              <a:rPr sz="1850" spc="100" dirty="0">
                <a:latin typeface="Carlito"/>
                <a:cs typeface="Carlito"/>
              </a:rPr>
              <a:t> </a:t>
            </a:r>
            <a:r>
              <a:rPr sz="1850" dirty="0">
                <a:latin typeface="Carlito"/>
                <a:cs typeface="Carlito"/>
              </a:rPr>
              <a:t>SVM</a:t>
            </a:r>
            <a:r>
              <a:rPr sz="1850" spc="85" dirty="0">
                <a:latin typeface="Carlito"/>
                <a:cs typeface="Carlito"/>
              </a:rPr>
              <a:t> </a:t>
            </a:r>
            <a:r>
              <a:rPr sz="1850" dirty="0">
                <a:latin typeface="Carlito"/>
                <a:cs typeface="Carlito"/>
              </a:rPr>
              <a:t>and</a:t>
            </a:r>
            <a:r>
              <a:rPr sz="1850" spc="25" dirty="0">
                <a:latin typeface="Carlito"/>
                <a:cs typeface="Carlito"/>
              </a:rPr>
              <a:t> </a:t>
            </a:r>
            <a:r>
              <a:rPr sz="1850" dirty="0">
                <a:latin typeface="Carlito"/>
                <a:cs typeface="Carlito"/>
              </a:rPr>
              <a:t>Logistic</a:t>
            </a:r>
            <a:r>
              <a:rPr sz="1850" spc="95" dirty="0">
                <a:latin typeface="Carlito"/>
                <a:cs typeface="Carlito"/>
              </a:rPr>
              <a:t> </a:t>
            </a:r>
            <a:r>
              <a:rPr sz="1850" dirty="0">
                <a:latin typeface="Carlito"/>
                <a:cs typeface="Carlito"/>
              </a:rPr>
              <a:t>vs.</a:t>
            </a:r>
            <a:r>
              <a:rPr sz="1850" spc="20" dirty="0">
                <a:latin typeface="Carlito"/>
                <a:cs typeface="Carlito"/>
              </a:rPr>
              <a:t> </a:t>
            </a:r>
            <a:r>
              <a:rPr sz="1850" spc="-10" dirty="0">
                <a:latin typeface="Carlito"/>
                <a:cs typeface="Carlito"/>
              </a:rPr>
              <a:t>DecissionTree</a:t>
            </a:r>
            <a:endParaRPr sz="1850">
              <a:latin typeface="Carlito"/>
              <a:cs typeface="Carlito"/>
            </a:endParaRPr>
          </a:p>
          <a:p>
            <a:pPr marL="241300" marR="238125" indent="-229235">
              <a:lnSpc>
                <a:spcPct val="71100"/>
              </a:lnSpc>
              <a:spcBef>
                <a:spcPts val="1430"/>
              </a:spcBef>
              <a:buFont typeface="Arial"/>
              <a:buChar char="•"/>
              <a:tabLst>
                <a:tab pos="241300" algn="l"/>
              </a:tabLst>
            </a:pPr>
            <a:r>
              <a:rPr sz="1850" dirty="0">
                <a:latin typeface="Carlito"/>
                <a:cs typeface="Carlito"/>
              </a:rPr>
              <a:t>KNN,</a:t>
            </a:r>
            <a:r>
              <a:rPr sz="1850" spc="114" dirty="0">
                <a:latin typeface="Carlito"/>
                <a:cs typeface="Carlito"/>
              </a:rPr>
              <a:t> </a:t>
            </a:r>
            <a:r>
              <a:rPr sz="1850" dirty="0">
                <a:latin typeface="Carlito"/>
                <a:cs typeface="Carlito"/>
              </a:rPr>
              <a:t>SVM,</a:t>
            </a:r>
            <a:r>
              <a:rPr sz="1850" spc="130" dirty="0">
                <a:latin typeface="Carlito"/>
                <a:cs typeface="Carlito"/>
              </a:rPr>
              <a:t> </a:t>
            </a:r>
            <a:r>
              <a:rPr sz="1850" dirty="0">
                <a:latin typeface="Carlito"/>
                <a:cs typeface="Carlito"/>
              </a:rPr>
              <a:t>LogisticRegression</a:t>
            </a:r>
            <a:r>
              <a:rPr sz="1850" spc="45" dirty="0">
                <a:latin typeface="Carlito"/>
                <a:cs typeface="Carlito"/>
              </a:rPr>
              <a:t> </a:t>
            </a:r>
            <a:r>
              <a:rPr sz="1850" dirty="0">
                <a:latin typeface="Carlito"/>
                <a:cs typeface="Carlito"/>
              </a:rPr>
              <a:t>algorithms</a:t>
            </a:r>
            <a:r>
              <a:rPr sz="1850" spc="70" dirty="0">
                <a:latin typeface="Carlito"/>
                <a:cs typeface="Carlito"/>
              </a:rPr>
              <a:t> </a:t>
            </a:r>
            <a:r>
              <a:rPr sz="1850" dirty="0">
                <a:latin typeface="Carlito"/>
                <a:cs typeface="Carlito"/>
              </a:rPr>
              <a:t>have</a:t>
            </a:r>
            <a:r>
              <a:rPr sz="1850" spc="100" dirty="0">
                <a:latin typeface="Carlito"/>
                <a:cs typeface="Carlito"/>
              </a:rPr>
              <a:t> </a:t>
            </a:r>
            <a:r>
              <a:rPr sz="1850" spc="-20" dirty="0">
                <a:latin typeface="Carlito"/>
                <a:cs typeface="Carlito"/>
              </a:rPr>
              <a:t>same </a:t>
            </a:r>
            <a:r>
              <a:rPr sz="1850" dirty="0">
                <a:latin typeface="Carlito"/>
                <a:cs typeface="Carlito"/>
              </a:rPr>
              <a:t>predictive</a:t>
            </a:r>
            <a:r>
              <a:rPr sz="1850" spc="85" dirty="0">
                <a:latin typeface="Carlito"/>
                <a:cs typeface="Carlito"/>
              </a:rPr>
              <a:t> </a:t>
            </a:r>
            <a:r>
              <a:rPr sz="1850" dirty="0">
                <a:latin typeface="Carlito"/>
                <a:cs typeface="Carlito"/>
              </a:rPr>
              <a:t>accuracy on</a:t>
            </a:r>
            <a:r>
              <a:rPr sz="1850" spc="90" dirty="0">
                <a:latin typeface="Carlito"/>
                <a:cs typeface="Carlito"/>
              </a:rPr>
              <a:t> </a:t>
            </a:r>
            <a:r>
              <a:rPr sz="1850" dirty="0">
                <a:latin typeface="Carlito"/>
                <a:cs typeface="Carlito"/>
              </a:rPr>
              <a:t>test </a:t>
            </a:r>
            <a:r>
              <a:rPr sz="1850" spc="-10" dirty="0">
                <a:latin typeface="Carlito"/>
                <a:cs typeface="Carlito"/>
              </a:rPr>
              <a:t>dataset</a:t>
            </a:r>
            <a:endParaRPr sz="1850">
              <a:latin typeface="Carlito"/>
              <a:cs typeface="Carlito"/>
            </a:endParaRPr>
          </a:p>
          <a:p>
            <a:pPr marL="241300" marR="5080" indent="-229235">
              <a:lnSpc>
                <a:spcPct val="70900"/>
              </a:lnSpc>
              <a:spcBef>
                <a:spcPts val="1430"/>
              </a:spcBef>
              <a:buFont typeface="Arial"/>
              <a:buChar char="•"/>
              <a:tabLst>
                <a:tab pos="241300" algn="l"/>
              </a:tabLst>
            </a:pPr>
            <a:r>
              <a:rPr sz="1850" dirty="0">
                <a:latin typeface="Carlito"/>
                <a:cs typeface="Carlito"/>
              </a:rPr>
              <a:t>All</a:t>
            </a:r>
            <a:r>
              <a:rPr sz="1850" spc="35" dirty="0">
                <a:latin typeface="Carlito"/>
                <a:cs typeface="Carlito"/>
              </a:rPr>
              <a:t> </a:t>
            </a:r>
            <a:r>
              <a:rPr sz="1850" dirty="0">
                <a:latin typeface="Carlito"/>
                <a:cs typeface="Carlito"/>
              </a:rPr>
              <a:t>this</a:t>
            </a:r>
            <a:r>
              <a:rPr sz="1850" spc="35" dirty="0">
                <a:latin typeface="Carlito"/>
                <a:cs typeface="Carlito"/>
              </a:rPr>
              <a:t> </a:t>
            </a:r>
            <a:r>
              <a:rPr sz="1850" dirty="0">
                <a:latin typeface="Carlito"/>
                <a:cs typeface="Carlito"/>
              </a:rPr>
              <a:t>3</a:t>
            </a:r>
            <a:r>
              <a:rPr sz="1850" spc="40" dirty="0">
                <a:latin typeface="Carlito"/>
                <a:cs typeface="Carlito"/>
              </a:rPr>
              <a:t> </a:t>
            </a:r>
            <a:r>
              <a:rPr sz="1850" dirty="0">
                <a:latin typeface="Carlito"/>
                <a:cs typeface="Carlito"/>
              </a:rPr>
              <a:t>models</a:t>
            </a:r>
            <a:r>
              <a:rPr sz="1850" spc="35" dirty="0">
                <a:latin typeface="Carlito"/>
                <a:cs typeface="Carlito"/>
              </a:rPr>
              <a:t> </a:t>
            </a:r>
            <a:r>
              <a:rPr sz="1850" dirty="0">
                <a:latin typeface="Carlito"/>
                <a:cs typeface="Carlito"/>
              </a:rPr>
              <a:t>have</a:t>
            </a:r>
            <a:r>
              <a:rPr sz="1850" spc="55" dirty="0">
                <a:latin typeface="Carlito"/>
                <a:cs typeface="Carlito"/>
              </a:rPr>
              <a:t> </a:t>
            </a:r>
            <a:r>
              <a:rPr sz="1850" dirty="0">
                <a:latin typeface="Carlito"/>
                <a:cs typeface="Carlito"/>
              </a:rPr>
              <a:t>Type</a:t>
            </a:r>
            <a:r>
              <a:rPr sz="1850" spc="140" dirty="0">
                <a:latin typeface="Carlito"/>
                <a:cs typeface="Carlito"/>
              </a:rPr>
              <a:t> </a:t>
            </a:r>
            <a:r>
              <a:rPr sz="1850" dirty="0">
                <a:latin typeface="Carlito"/>
                <a:cs typeface="Carlito"/>
              </a:rPr>
              <a:t>I</a:t>
            </a:r>
            <a:r>
              <a:rPr sz="1850" spc="-10" dirty="0">
                <a:latin typeface="Carlito"/>
                <a:cs typeface="Carlito"/>
              </a:rPr>
              <a:t> </a:t>
            </a:r>
            <a:r>
              <a:rPr sz="1850" dirty="0">
                <a:latin typeface="Carlito"/>
                <a:cs typeface="Carlito"/>
              </a:rPr>
              <a:t>Error</a:t>
            </a:r>
            <a:r>
              <a:rPr sz="1850" spc="-25" dirty="0">
                <a:latin typeface="Carlito"/>
                <a:cs typeface="Carlito"/>
              </a:rPr>
              <a:t> </a:t>
            </a:r>
            <a:r>
              <a:rPr sz="1850" dirty="0">
                <a:latin typeface="Carlito"/>
                <a:cs typeface="Carlito"/>
              </a:rPr>
              <a:t>with</a:t>
            </a:r>
            <a:r>
              <a:rPr sz="1850" spc="10" dirty="0">
                <a:latin typeface="Carlito"/>
                <a:cs typeface="Carlito"/>
              </a:rPr>
              <a:t> </a:t>
            </a:r>
            <a:r>
              <a:rPr sz="1850" dirty="0">
                <a:latin typeface="Carlito"/>
                <a:cs typeface="Carlito"/>
              </a:rPr>
              <a:t>3</a:t>
            </a:r>
            <a:r>
              <a:rPr sz="1850" spc="45" dirty="0">
                <a:latin typeface="Carlito"/>
                <a:cs typeface="Carlito"/>
              </a:rPr>
              <a:t> </a:t>
            </a:r>
            <a:r>
              <a:rPr sz="1850" dirty="0">
                <a:latin typeface="Carlito"/>
                <a:cs typeface="Carlito"/>
              </a:rPr>
              <a:t>False</a:t>
            </a:r>
            <a:r>
              <a:rPr sz="1850" spc="60" dirty="0">
                <a:latin typeface="Carlito"/>
                <a:cs typeface="Carlito"/>
              </a:rPr>
              <a:t> </a:t>
            </a:r>
            <a:r>
              <a:rPr sz="1850" spc="-10" dirty="0">
                <a:latin typeface="Carlito"/>
                <a:cs typeface="Carlito"/>
              </a:rPr>
              <a:t>positive outcomes</a:t>
            </a:r>
            <a:endParaRPr sz="1850">
              <a:latin typeface="Carlito"/>
              <a:cs typeface="Carlito"/>
            </a:endParaRPr>
          </a:p>
        </p:txBody>
      </p:sp>
      <p:grpSp>
        <p:nvGrpSpPr>
          <p:cNvPr id="4" name="object 4"/>
          <p:cNvGrpSpPr/>
          <p:nvPr/>
        </p:nvGrpSpPr>
        <p:grpSpPr>
          <a:xfrm>
            <a:off x="0" y="2209800"/>
            <a:ext cx="12192000" cy="4648200"/>
            <a:chOff x="0" y="2209800"/>
            <a:chExt cx="12192000" cy="4648200"/>
          </a:xfrm>
        </p:grpSpPr>
        <p:sp>
          <p:nvSpPr>
            <p:cNvPr id="5" name="object 5"/>
            <p:cNvSpPr/>
            <p:nvPr/>
          </p:nvSpPr>
          <p:spPr>
            <a:xfrm>
              <a:off x="0" y="2209800"/>
              <a:ext cx="12192000" cy="4648200"/>
            </a:xfrm>
            <a:custGeom>
              <a:avLst/>
              <a:gdLst/>
              <a:ahLst/>
              <a:cxnLst/>
              <a:rect l="l" t="t" r="r" b="b"/>
              <a:pathLst>
                <a:path w="12192000" h="4648200">
                  <a:moveTo>
                    <a:pt x="12192000" y="0"/>
                  </a:moveTo>
                  <a:lnTo>
                    <a:pt x="0" y="0"/>
                  </a:lnTo>
                  <a:lnTo>
                    <a:pt x="0" y="4648200"/>
                  </a:lnTo>
                  <a:lnTo>
                    <a:pt x="12192000" y="4648200"/>
                  </a:lnTo>
                  <a:lnTo>
                    <a:pt x="12192000" y="0"/>
                  </a:lnTo>
                  <a:close/>
                </a:path>
              </a:pathLst>
            </a:custGeom>
            <a:solidFill>
              <a:srgbClr val="C7C9C9"/>
            </a:solidFill>
          </p:spPr>
          <p:txBody>
            <a:bodyPr wrap="square" lIns="0" tIns="0" rIns="0" bIns="0" rtlCol="0"/>
            <a:lstStyle/>
            <a:p>
              <a:endParaRPr/>
            </a:p>
          </p:txBody>
        </p:sp>
        <p:pic>
          <p:nvPicPr>
            <p:cNvPr id="6" name="object 6"/>
            <p:cNvPicPr/>
            <p:nvPr/>
          </p:nvPicPr>
          <p:blipFill>
            <a:blip r:embed="rId2" cstate="print"/>
            <a:stretch>
              <a:fillRect/>
            </a:stretch>
          </p:blipFill>
          <p:spPr>
            <a:xfrm>
              <a:off x="257175" y="2371661"/>
              <a:ext cx="5748401" cy="4072001"/>
            </a:xfrm>
            <a:prstGeom prst="rect">
              <a:avLst/>
            </a:prstGeom>
          </p:spPr>
        </p:pic>
        <p:sp>
          <p:nvSpPr>
            <p:cNvPr id="7" name="object 7"/>
            <p:cNvSpPr/>
            <p:nvPr/>
          </p:nvSpPr>
          <p:spPr>
            <a:xfrm>
              <a:off x="328612" y="2424112"/>
              <a:ext cx="5610225" cy="3933825"/>
            </a:xfrm>
            <a:custGeom>
              <a:avLst/>
              <a:gdLst/>
              <a:ahLst/>
              <a:cxnLst/>
              <a:rect l="l" t="t" r="r" b="b"/>
              <a:pathLst>
                <a:path w="5610225" h="3933825">
                  <a:moveTo>
                    <a:pt x="5610225" y="0"/>
                  </a:moveTo>
                  <a:lnTo>
                    <a:pt x="0" y="0"/>
                  </a:lnTo>
                  <a:lnTo>
                    <a:pt x="0" y="3933825"/>
                  </a:lnTo>
                  <a:lnTo>
                    <a:pt x="5610225" y="3933825"/>
                  </a:lnTo>
                  <a:lnTo>
                    <a:pt x="5610225" y="0"/>
                  </a:lnTo>
                  <a:close/>
                </a:path>
              </a:pathLst>
            </a:custGeom>
            <a:solidFill>
              <a:srgbClr val="FFFFFF"/>
            </a:solidFill>
          </p:spPr>
          <p:txBody>
            <a:bodyPr wrap="square" lIns="0" tIns="0" rIns="0" bIns="0" rtlCol="0"/>
            <a:lstStyle/>
            <a:p>
              <a:endParaRPr/>
            </a:p>
          </p:txBody>
        </p:sp>
        <p:sp>
          <p:nvSpPr>
            <p:cNvPr id="8" name="object 8"/>
            <p:cNvSpPr/>
            <p:nvPr/>
          </p:nvSpPr>
          <p:spPr>
            <a:xfrm>
              <a:off x="328612" y="2424112"/>
              <a:ext cx="5610225" cy="3933825"/>
            </a:xfrm>
            <a:custGeom>
              <a:avLst/>
              <a:gdLst/>
              <a:ahLst/>
              <a:cxnLst/>
              <a:rect l="l" t="t" r="r" b="b"/>
              <a:pathLst>
                <a:path w="5610225" h="3933825">
                  <a:moveTo>
                    <a:pt x="0" y="3933825"/>
                  </a:moveTo>
                  <a:lnTo>
                    <a:pt x="5610225" y="3933825"/>
                  </a:lnTo>
                  <a:lnTo>
                    <a:pt x="5610225" y="0"/>
                  </a:lnTo>
                  <a:lnTo>
                    <a:pt x="0" y="0"/>
                  </a:lnTo>
                  <a:lnTo>
                    <a:pt x="0" y="3933825"/>
                  </a:lnTo>
                  <a:close/>
                </a:path>
              </a:pathLst>
            </a:custGeom>
            <a:ln w="9525">
              <a:solidFill>
                <a:srgbClr val="C7C9C9"/>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095375" y="2743200"/>
              <a:ext cx="4067175" cy="3295650"/>
            </a:xfrm>
            <a:prstGeom prst="rect">
              <a:avLst/>
            </a:prstGeom>
          </p:spPr>
        </p:pic>
        <p:pic>
          <p:nvPicPr>
            <p:cNvPr id="10" name="object 10"/>
            <p:cNvPicPr/>
            <p:nvPr/>
          </p:nvPicPr>
          <p:blipFill>
            <a:blip r:embed="rId2" cstate="print"/>
            <a:stretch>
              <a:fillRect/>
            </a:stretch>
          </p:blipFill>
          <p:spPr>
            <a:xfrm>
              <a:off x="6191250" y="2371661"/>
              <a:ext cx="5748401" cy="4072001"/>
            </a:xfrm>
            <a:prstGeom prst="rect">
              <a:avLst/>
            </a:prstGeom>
          </p:spPr>
        </p:pic>
        <p:sp>
          <p:nvSpPr>
            <p:cNvPr id="11" name="object 11"/>
            <p:cNvSpPr/>
            <p:nvPr/>
          </p:nvSpPr>
          <p:spPr>
            <a:xfrm>
              <a:off x="6262751" y="2424112"/>
              <a:ext cx="5610225" cy="3933825"/>
            </a:xfrm>
            <a:custGeom>
              <a:avLst/>
              <a:gdLst/>
              <a:ahLst/>
              <a:cxnLst/>
              <a:rect l="l" t="t" r="r" b="b"/>
              <a:pathLst>
                <a:path w="5610225" h="3933825">
                  <a:moveTo>
                    <a:pt x="5610225" y="0"/>
                  </a:moveTo>
                  <a:lnTo>
                    <a:pt x="0" y="0"/>
                  </a:lnTo>
                  <a:lnTo>
                    <a:pt x="0" y="3933825"/>
                  </a:lnTo>
                  <a:lnTo>
                    <a:pt x="5610225" y="3933825"/>
                  </a:lnTo>
                  <a:lnTo>
                    <a:pt x="5610225" y="0"/>
                  </a:lnTo>
                  <a:close/>
                </a:path>
              </a:pathLst>
            </a:custGeom>
            <a:solidFill>
              <a:srgbClr val="FFFFFF"/>
            </a:solidFill>
          </p:spPr>
          <p:txBody>
            <a:bodyPr wrap="square" lIns="0" tIns="0" rIns="0" bIns="0" rtlCol="0"/>
            <a:lstStyle/>
            <a:p>
              <a:endParaRPr/>
            </a:p>
          </p:txBody>
        </p:sp>
        <p:sp>
          <p:nvSpPr>
            <p:cNvPr id="12" name="object 12"/>
            <p:cNvSpPr/>
            <p:nvPr/>
          </p:nvSpPr>
          <p:spPr>
            <a:xfrm>
              <a:off x="6262751" y="2424112"/>
              <a:ext cx="5610225" cy="3933825"/>
            </a:xfrm>
            <a:custGeom>
              <a:avLst/>
              <a:gdLst/>
              <a:ahLst/>
              <a:cxnLst/>
              <a:rect l="l" t="t" r="r" b="b"/>
              <a:pathLst>
                <a:path w="5610225" h="3933825">
                  <a:moveTo>
                    <a:pt x="0" y="3933825"/>
                  </a:moveTo>
                  <a:lnTo>
                    <a:pt x="5610225" y="3933825"/>
                  </a:lnTo>
                  <a:lnTo>
                    <a:pt x="5610225" y="0"/>
                  </a:lnTo>
                  <a:lnTo>
                    <a:pt x="0" y="0"/>
                  </a:lnTo>
                  <a:lnTo>
                    <a:pt x="0" y="3933825"/>
                  </a:lnTo>
                  <a:close/>
                </a:path>
              </a:pathLst>
            </a:custGeom>
            <a:ln w="9525">
              <a:solidFill>
                <a:srgbClr val="C7C9C9"/>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7010400" y="2743200"/>
              <a:ext cx="4114800" cy="3295650"/>
            </a:xfrm>
            <a:prstGeom prst="rect">
              <a:avLst/>
            </a:prstGeom>
          </p:spPr>
        </p:pic>
      </p:grpSp>
      <p:sp>
        <p:nvSpPr>
          <p:cNvPr id="14" name="object 14"/>
          <p:cNvSpPr txBox="1"/>
          <p:nvPr/>
        </p:nvSpPr>
        <p:spPr>
          <a:xfrm>
            <a:off x="11293729" y="6434454"/>
            <a:ext cx="17780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585858"/>
                </a:solidFill>
                <a:latin typeface="Carlito"/>
                <a:cs typeface="Carlito"/>
              </a:rPr>
              <a:t>47</a:t>
            </a:r>
            <a:endParaRPr sz="1200">
              <a:latin typeface="Carlito"/>
              <a:cs typeface="Carl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728287"/>
            <a:ext cx="9933940" cy="3592195"/>
          </a:xfrm>
          <a:prstGeom prst="rect">
            <a:avLst/>
          </a:prstGeom>
        </p:spPr>
        <p:txBody>
          <a:bodyPr vert="horz" wrap="square" lIns="0" tIns="189230" rIns="0" bIns="0" rtlCol="0">
            <a:spAutoFit/>
          </a:bodyPr>
          <a:lstStyle/>
          <a:p>
            <a:pPr marL="241300" indent="-228600">
              <a:lnSpc>
                <a:spcPct val="100000"/>
              </a:lnSpc>
              <a:spcBef>
                <a:spcPts val="1490"/>
              </a:spcBef>
              <a:buChar char="•"/>
              <a:tabLst>
                <a:tab pos="241300" algn="l"/>
              </a:tabLst>
            </a:pPr>
            <a:r>
              <a:rPr sz="2150" spc="-80" dirty="0">
                <a:solidFill>
                  <a:srgbClr val="292929"/>
                </a:solidFill>
                <a:latin typeface="Arial"/>
                <a:cs typeface="Arial"/>
              </a:rPr>
              <a:t>The</a:t>
            </a:r>
            <a:r>
              <a:rPr sz="2150" spc="10" dirty="0">
                <a:solidFill>
                  <a:srgbClr val="292929"/>
                </a:solidFill>
                <a:latin typeface="Arial"/>
                <a:cs typeface="Arial"/>
              </a:rPr>
              <a:t> </a:t>
            </a:r>
            <a:r>
              <a:rPr sz="2150" dirty="0">
                <a:solidFill>
                  <a:srgbClr val="292929"/>
                </a:solidFill>
                <a:latin typeface="Arial"/>
                <a:cs typeface="Arial"/>
              </a:rPr>
              <a:t>most</a:t>
            </a:r>
            <a:r>
              <a:rPr sz="2150" spc="-35" dirty="0">
                <a:solidFill>
                  <a:srgbClr val="292929"/>
                </a:solidFill>
                <a:latin typeface="Arial"/>
                <a:cs typeface="Arial"/>
              </a:rPr>
              <a:t> </a:t>
            </a:r>
            <a:r>
              <a:rPr sz="2150" spc="-65" dirty="0">
                <a:solidFill>
                  <a:srgbClr val="292929"/>
                </a:solidFill>
                <a:latin typeface="Arial"/>
                <a:cs typeface="Arial"/>
              </a:rPr>
              <a:t>successful</a:t>
            </a:r>
            <a:r>
              <a:rPr sz="2150" spc="-5" dirty="0">
                <a:solidFill>
                  <a:srgbClr val="292929"/>
                </a:solidFill>
                <a:latin typeface="Arial"/>
                <a:cs typeface="Arial"/>
              </a:rPr>
              <a:t> </a:t>
            </a:r>
            <a:r>
              <a:rPr sz="2150" dirty="0">
                <a:solidFill>
                  <a:srgbClr val="292929"/>
                </a:solidFill>
                <a:latin typeface="Arial"/>
                <a:cs typeface="Arial"/>
              </a:rPr>
              <a:t>orbit</a:t>
            </a:r>
            <a:r>
              <a:rPr sz="2150" spc="35" dirty="0">
                <a:solidFill>
                  <a:srgbClr val="292929"/>
                </a:solidFill>
                <a:latin typeface="Arial"/>
                <a:cs typeface="Arial"/>
              </a:rPr>
              <a:t> </a:t>
            </a:r>
            <a:r>
              <a:rPr sz="2150" dirty="0">
                <a:solidFill>
                  <a:srgbClr val="292929"/>
                </a:solidFill>
                <a:latin typeface="Arial"/>
                <a:cs typeface="Arial"/>
              </a:rPr>
              <a:t>type</a:t>
            </a:r>
            <a:r>
              <a:rPr sz="2150" spc="85" dirty="0">
                <a:solidFill>
                  <a:srgbClr val="292929"/>
                </a:solidFill>
                <a:latin typeface="Arial"/>
                <a:cs typeface="Arial"/>
              </a:rPr>
              <a:t> </a:t>
            </a:r>
            <a:r>
              <a:rPr sz="2150" dirty="0">
                <a:solidFill>
                  <a:srgbClr val="292929"/>
                </a:solidFill>
                <a:latin typeface="Arial"/>
                <a:cs typeface="Arial"/>
              </a:rPr>
              <a:t>are</a:t>
            </a:r>
            <a:r>
              <a:rPr sz="2150" spc="25" dirty="0">
                <a:solidFill>
                  <a:srgbClr val="292929"/>
                </a:solidFill>
                <a:latin typeface="Arial"/>
                <a:cs typeface="Arial"/>
              </a:rPr>
              <a:t> </a:t>
            </a:r>
            <a:r>
              <a:rPr sz="2150" spc="-190" dirty="0">
                <a:solidFill>
                  <a:srgbClr val="292929"/>
                </a:solidFill>
                <a:latin typeface="Arial"/>
                <a:cs typeface="Arial"/>
              </a:rPr>
              <a:t>ES-</a:t>
            </a:r>
            <a:r>
              <a:rPr sz="2150" dirty="0">
                <a:solidFill>
                  <a:srgbClr val="292929"/>
                </a:solidFill>
                <a:latin typeface="Arial"/>
                <a:cs typeface="Arial"/>
              </a:rPr>
              <a:t>L1,</a:t>
            </a:r>
            <a:r>
              <a:rPr sz="2150" spc="15" dirty="0">
                <a:solidFill>
                  <a:srgbClr val="292929"/>
                </a:solidFill>
                <a:latin typeface="Arial"/>
                <a:cs typeface="Arial"/>
              </a:rPr>
              <a:t> </a:t>
            </a:r>
            <a:r>
              <a:rPr sz="2150" spc="-215" dirty="0">
                <a:solidFill>
                  <a:srgbClr val="292929"/>
                </a:solidFill>
                <a:latin typeface="Arial"/>
                <a:cs typeface="Arial"/>
              </a:rPr>
              <a:t>GEO,</a:t>
            </a:r>
            <a:r>
              <a:rPr sz="2150" spc="75" dirty="0">
                <a:solidFill>
                  <a:srgbClr val="292929"/>
                </a:solidFill>
                <a:latin typeface="Arial"/>
                <a:cs typeface="Arial"/>
              </a:rPr>
              <a:t> </a:t>
            </a:r>
            <a:r>
              <a:rPr sz="2150" spc="-175" dirty="0">
                <a:solidFill>
                  <a:srgbClr val="292929"/>
                </a:solidFill>
                <a:latin typeface="Arial"/>
                <a:cs typeface="Arial"/>
              </a:rPr>
              <a:t>HEO,</a:t>
            </a:r>
            <a:r>
              <a:rPr sz="2150" spc="25" dirty="0">
                <a:solidFill>
                  <a:srgbClr val="292929"/>
                </a:solidFill>
                <a:latin typeface="Arial"/>
                <a:cs typeface="Arial"/>
              </a:rPr>
              <a:t> </a:t>
            </a:r>
            <a:r>
              <a:rPr sz="2150" spc="-295" dirty="0">
                <a:solidFill>
                  <a:srgbClr val="292929"/>
                </a:solidFill>
                <a:latin typeface="Arial"/>
                <a:cs typeface="Arial"/>
              </a:rPr>
              <a:t>SSO</a:t>
            </a:r>
            <a:endParaRPr sz="2150">
              <a:latin typeface="Arial"/>
              <a:cs typeface="Arial"/>
            </a:endParaRPr>
          </a:p>
          <a:p>
            <a:pPr marL="241300" indent="-228600">
              <a:lnSpc>
                <a:spcPct val="100000"/>
              </a:lnSpc>
              <a:spcBef>
                <a:spcPts val="1395"/>
              </a:spcBef>
              <a:buChar char="•"/>
              <a:tabLst>
                <a:tab pos="241300" algn="l"/>
              </a:tabLst>
            </a:pPr>
            <a:r>
              <a:rPr sz="2150" spc="-80" dirty="0">
                <a:solidFill>
                  <a:srgbClr val="292929"/>
                </a:solidFill>
                <a:latin typeface="Arial"/>
                <a:cs typeface="Arial"/>
              </a:rPr>
              <a:t>The</a:t>
            </a:r>
            <a:r>
              <a:rPr sz="2150" spc="-25" dirty="0">
                <a:solidFill>
                  <a:srgbClr val="292929"/>
                </a:solidFill>
                <a:latin typeface="Arial"/>
                <a:cs typeface="Arial"/>
              </a:rPr>
              <a:t> </a:t>
            </a:r>
            <a:r>
              <a:rPr sz="2150" dirty="0">
                <a:solidFill>
                  <a:srgbClr val="292929"/>
                </a:solidFill>
                <a:latin typeface="Arial"/>
                <a:cs typeface="Arial"/>
              </a:rPr>
              <a:t>most</a:t>
            </a:r>
            <a:r>
              <a:rPr sz="2150" spc="-10" dirty="0">
                <a:solidFill>
                  <a:srgbClr val="292929"/>
                </a:solidFill>
                <a:latin typeface="Arial"/>
                <a:cs typeface="Arial"/>
              </a:rPr>
              <a:t> </a:t>
            </a:r>
            <a:r>
              <a:rPr sz="2150" spc="-65" dirty="0">
                <a:solidFill>
                  <a:srgbClr val="292929"/>
                </a:solidFill>
                <a:latin typeface="Arial"/>
                <a:cs typeface="Arial"/>
              </a:rPr>
              <a:t>successful</a:t>
            </a:r>
            <a:r>
              <a:rPr sz="2150" spc="15" dirty="0">
                <a:solidFill>
                  <a:srgbClr val="292929"/>
                </a:solidFill>
                <a:latin typeface="Arial"/>
                <a:cs typeface="Arial"/>
              </a:rPr>
              <a:t> </a:t>
            </a:r>
            <a:r>
              <a:rPr sz="2150" dirty="0">
                <a:solidFill>
                  <a:srgbClr val="292929"/>
                </a:solidFill>
                <a:latin typeface="Arial"/>
                <a:cs typeface="Arial"/>
              </a:rPr>
              <a:t>site</a:t>
            </a:r>
            <a:r>
              <a:rPr sz="2150" spc="-30" dirty="0">
                <a:solidFill>
                  <a:srgbClr val="292929"/>
                </a:solidFill>
                <a:latin typeface="Arial"/>
                <a:cs typeface="Arial"/>
              </a:rPr>
              <a:t> </a:t>
            </a:r>
            <a:r>
              <a:rPr sz="2150" dirty="0">
                <a:solidFill>
                  <a:srgbClr val="292929"/>
                </a:solidFill>
                <a:latin typeface="Arial"/>
                <a:cs typeface="Arial"/>
              </a:rPr>
              <a:t>is</a:t>
            </a:r>
            <a:r>
              <a:rPr sz="2150" spc="35" dirty="0">
                <a:solidFill>
                  <a:srgbClr val="292929"/>
                </a:solidFill>
                <a:latin typeface="Arial"/>
                <a:cs typeface="Arial"/>
              </a:rPr>
              <a:t> </a:t>
            </a:r>
            <a:r>
              <a:rPr sz="2150" spc="-270" dirty="0">
                <a:solidFill>
                  <a:srgbClr val="292929"/>
                </a:solidFill>
                <a:latin typeface="Arial"/>
                <a:cs typeface="Arial"/>
              </a:rPr>
              <a:t>KSC</a:t>
            </a:r>
            <a:r>
              <a:rPr sz="2150" spc="75" dirty="0">
                <a:solidFill>
                  <a:srgbClr val="292929"/>
                </a:solidFill>
                <a:latin typeface="Arial"/>
                <a:cs typeface="Arial"/>
              </a:rPr>
              <a:t> </a:t>
            </a:r>
            <a:r>
              <a:rPr sz="2150" spc="-100" dirty="0">
                <a:solidFill>
                  <a:srgbClr val="292929"/>
                </a:solidFill>
                <a:latin typeface="Arial"/>
                <a:cs typeface="Arial"/>
              </a:rPr>
              <a:t>LC-</a:t>
            </a:r>
            <a:r>
              <a:rPr sz="2150" spc="60" dirty="0">
                <a:solidFill>
                  <a:srgbClr val="292929"/>
                </a:solidFill>
                <a:latin typeface="Arial"/>
                <a:cs typeface="Arial"/>
              </a:rPr>
              <a:t>39A</a:t>
            </a:r>
            <a:r>
              <a:rPr sz="2150" spc="-5" dirty="0">
                <a:solidFill>
                  <a:srgbClr val="292929"/>
                </a:solidFill>
                <a:latin typeface="Arial"/>
                <a:cs typeface="Arial"/>
              </a:rPr>
              <a:t> </a:t>
            </a:r>
            <a:r>
              <a:rPr sz="2150" spc="50" dirty="0">
                <a:solidFill>
                  <a:srgbClr val="292929"/>
                </a:solidFill>
                <a:latin typeface="Arial"/>
                <a:cs typeface="Arial"/>
              </a:rPr>
              <a:t>(77%</a:t>
            </a:r>
            <a:r>
              <a:rPr sz="2150" spc="-5" dirty="0">
                <a:solidFill>
                  <a:srgbClr val="292929"/>
                </a:solidFill>
                <a:latin typeface="Arial"/>
                <a:cs typeface="Arial"/>
              </a:rPr>
              <a:t> </a:t>
            </a:r>
            <a:r>
              <a:rPr sz="2150" spc="-105" dirty="0">
                <a:solidFill>
                  <a:srgbClr val="292929"/>
                </a:solidFill>
                <a:latin typeface="Arial"/>
                <a:cs typeface="Arial"/>
              </a:rPr>
              <a:t>success</a:t>
            </a:r>
            <a:r>
              <a:rPr sz="2150" spc="-40" dirty="0">
                <a:solidFill>
                  <a:srgbClr val="292929"/>
                </a:solidFill>
                <a:latin typeface="Arial"/>
                <a:cs typeface="Arial"/>
              </a:rPr>
              <a:t> </a:t>
            </a:r>
            <a:r>
              <a:rPr sz="2150" spc="-10" dirty="0">
                <a:solidFill>
                  <a:srgbClr val="292929"/>
                </a:solidFill>
                <a:latin typeface="Arial"/>
                <a:cs typeface="Arial"/>
              </a:rPr>
              <a:t>rate)</a:t>
            </a:r>
            <a:endParaRPr sz="2150">
              <a:latin typeface="Arial"/>
              <a:cs typeface="Arial"/>
            </a:endParaRPr>
          </a:p>
          <a:p>
            <a:pPr marL="241300" indent="-228600">
              <a:lnSpc>
                <a:spcPct val="100000"/>
              </a:lnSpc>
              <a:spcBef>
                <a:spcPts val="1480"/>
              </a:spcBef>
              <a:buChar char="•"/>
              <a:tabLst>
                <a:tab pos="241300" algn="l"/>
              </a:tabLst>
            </a:pPr>
            <a:r>
              <a:rPr sz="2150" spc="-55" dirty="0">
                <a:solidFill>
                  <a:srgbClr val="292929"/>
                </a:solidFill>
                <a:latin typeface="Arial"/>
                <a:cs typeface="Arial"/>
              </a:rPr>
              <a:t>Payload</a:t>
            </a:r>
            <a:r>
              <a:rPr sz="2150" spc="40" dirty="0">
                <a:solidFill>
                  <a:srgbClr val="292929"/>
                </a:solidFill>
                <a:latin typeface="Arial"/>
                <a:cs typeface="Arial"/>
              </a:rPr>
              <a:t> </a:t>
            </a:r>
            <a:r>
              <a:rPr sz="2150" spc="-80" dirty="0">
                <a:solidFill>
                  <a:srgbClr val="292929"/>
                </a:solidFill>
                <a:latin typeface="Arial"/>
                <a:cs typeface="Arial"/>
              </a:rPr>
              <a:t>Mass</a:t>
            </a:r>
            <a:r>
              <a:rPr sz="2150" spc="-40" dirty="0">
                <a:solidFill>
                  <a:srgbClr val="292929"/>
                </a:solidFill>
                <a:latin typeface="Arial"/>
                <a:cs typeface="Arial"/>
              </a:rPr>
              <a:t> </a:t>
            </a:r>
            <a:r>
              <a:rPr sz="2150" dirty="0">
                <a:solidFill>
                  <a:srgbClr val="292929"/>
                </a:solidFill>
                <a:latin typeface="Arial"/>
                <a:cs typeface="Arial"/>
              </a:rPr>
              <a:t>lower</a:t>
            </a:r>
            <a:r>
              <a:rPr sz="2150" spc="-55" dirty="0">
                <a:solidFill>
                  <a:srgbClr val="292929"/>
                </a:solidFill>
                <a:latin typeface="Arial"/>
                <a:cs typeface="Arial"/>
              </a:rPr>
              <a:t> </a:t>
            </a:r>
            <a:r>
              <a:rPr sz="2150" dirty="0">
                <a:solidFill>
                  <a:srgbClr val="292929"/>
                </a:solidFill>
                <a:latin typeface="Arial"/>
                <a:cs typeface="Arial"/>
              </a:rPr>
              <a:t>than</a:t>
            </a:r>
            <a:r>
              <a:rPr sz="2150" spc="45" dirty="0">
                <a:solidFill>
                  <a:srgbClr val="292929"/>
                </a:solidFill>
                <a:latin typeface="Arial"/>
                <a:cs typeface="Arial"/>
              </a:rPr>
              <a:t> </a:t>
            </a:r>
            <a:r>
              <a:rPr sz="2150" spc="130" dirty="0">
                <a:solidFill>
                  <a:srgbClr val="292929"/>
                </a:solidFill>
                <a:latin typeface="Arial"/>
                <a:cs typeface="Arial"/>
              </a:rPr>
              <a:t>5500</a:t>
            </a:r>
            <a:r>
              <a:rPr sz="2150" spc="-150" dirty="0">
                <a:solidFill>
                  <a:srgbClr val="292929"/>
                </a:solidFill>
                <a:latin typeface="Arial"/>
                <a:cs typeface="Arial"/>
              </a:rPr>
              <a:t> </a:t>
            </a:r>
            <a:r>
              <a:rPr sz="2150" spc="-40" dirty="0">
                <a:solidFill>
                  <a:srgbClr val="292929"/>
                </a:solidFill>
                <a:latin typeface="Arial"/>
                <a:cs typeface="Arial"/>
              </a:rPr>
              <a:t>have</a:t>
            </a:r>
            <a:r>
              <a:rPr sz="2150" spc="25" dirty="0">
                <a:solidFill>
                  <a:srgbClr val="292929"/>
                </a:solidFill>
                <a:latin typeface="Arial"/>
                <a:cs typeface="Arial"/>
              </a:rPr>
              <a:t> </a:t>
            </a:r>
            <a:r>
              <a:rPr sz="2150" spc="-80" dirty="0">
                <a:solidFill>
                  <a:srgbClr val="292929"/>
                </a:solidFill>
                <a:latin typeface="Arial"/>
                <a:cs typeface="Arial"/>
              </a:rPr>
              <a:t>chances</a:t>
            </a:r>
            <a:r>
              <a:rPr sz="2150" spc="20" dirty="0">
                <a:solidFill>
                  <a:srgbClr val="292929"/>
                </a:solidFill>
                <a:latin typeface="Arial"/>
                <a:cs typeface="Arial"/>
              </a:rPr>
              <a:t> </a:t>
            </a:r>
            <a:r>
              <a:rPr sz="2150" dirty="0">
                <a:solidFill>
                  <a:srgbClr val="292929"/>
                </a:solidFill>
                <a:latin typeface="Arial"/>
                <a:cs typeface="Arial"/>
              </a:rPr>
              <a:t>for</a:t>
            </a:r>
            <a:r>
              <a:rPr sz="2150" spc="-60" dirty="0">
                <a:solidFill>
                  <a:srgbClr val="292929"/>
                </a:solidFill>
                <a:latin typeface="Arial"/>
                <a:cs typeface="Arial"/>
              </a:rPr>
              <a:t> </a:t>
            </a:r>
            <a:r>
              <a:rPr sz="2150" spc="-65" dirty="0">
                <a:solidFill>
                  <a:srgbClr val="292929"/>
                </a:solidFill>
                <a:latin typeface="Arial"/>
                <a:cs typeface="Arial"/>
              </a:rPr>
              <a:t>successful</a:t>
            </a:r>
            <a:r>
              <a:rPr sz="2150" spc="-55" dirty="0">
                <a:solidFill>
                  <a:srgbClr val="292929"/>
                </a:solidFill>
                <a:latin typeface="Arial"/>
                <a:cs typeface="Arial"/>
              </a:rPr>
              <a:t> </a:t>
            </a:r>
            <a:r>
              <a:rPr sz="2150" spc="-10" dirty="0">
                <a:solidFill>
                  <a:srgbClr val="292929"/>
                </a:solidFill>
                <a:latin typeface="Arial"/>
                <a:cs typeface="Arial"/>
              </a:rPr>
              <a:t>launch</a:t>
            </a:r>
            <a:endParaRPr sz="2150">
              <a:latin typeface="Arial"/>
              <a:cs typeface="Arial"/>
            </a:endParaRPr>
          </a:p>
          <a:p>
            <a:pPr marL="241300" indent="-228600">
              <a:lnSpc>
                <a:spcPct val="100000"/>
              </a:lnSpc>
              <a:spcBef>
                <a:spcPts val="1475"/>
              </a:spcBef>
              <a:buChar char="•"/>
              <a:tabLst>
                <a:tab pos="241300" algn="l"/>
              </a:tabLst>
            </a:pPr>
            <a:r>
              <a:rPr sz="2150" spc="-80" dirty="0">
                <a:solidFill>
                  <a:srgbClr val="292929"/>
                </a:solidFill>
                <a:latin typeface="Arial"/>
                <a:cs typeface="Arial"/>
              </a:rPr>
              <a:t>The</a:t>
            </a:r>
            <a:r>
              <a:rPr sz="2150" spc="-5" dirty="0">
                <a:solidFill>
                  <a:srgbClr val="292929"/>
                </a:solidFill>
                <a:latin typeface="Arial"/>
                <a:cs typeface="Arial"/>
              </a:rPr>
              <a:t> </a:t>
            </a:r>
            <a:r>
              <a:rPr sz="2150" dirty="0">
                <a:solidFill>
                  <a:srgbClr val="292929"/>
                </a:solidFill>
                <a:latin typeface="Arial"/>
                <a:cs typeface="Arial"/>
              </a:rPr>
              <a:t>best</a:t>
            </a:r>
            <a:r>
              <a:rPr sz="2150" spc="-55" dirty="0">
                <a:solidFill>
                  <a:srgbClr val="292929"/>
                </a:solidFill>
                <a:latin typeface="Arial"/>
                <a:cs typeface="Arial"/>
              </a:rPr>
              <a:t> </a:t>
            </a:r>
            <a:r>
              <a:rPr sz="2150" dirty="0">
                <a:solidFill>
                  <a:srgbClr val="292929"/>
                </a:solidFill>
                <a:latin typeface="Arial"/>
                <a:cs typeface="Arial"/>
              </a:rPr>
              <a:t>performed</a:t>
            </a:r>
            <a:r>
              <a:rPr sz="2150" spc="10" dirty="0">
                <a:solidFill>
                  <a:srgbClr val="292929"/>
                </a:solidFill>
                <a:latin typeface="Arial"/>
                <a:cs typeface="Arial"/>
              </a:rPr>
              <a:t> </a:t>
            </a:r>
            <a:r>
              <a:rPr sz="2150" spc="-45" dirty="0">
                <a:solidFill>
                  <a:srgbClr val="292929"/>
                </a:solidFill>
                <a:latin typeface="Arial"/>
                <a:cs typeface="Arial"/>
              </a:rPr>
              <a:t>Classifier</a:t>
            </a:r>
            <a:r>
              <a:rPr sz="2150" spc="-35" dirty="0">
                <a:solidFill>
                  <a:srgbClr val="292929"/>
                </a:solidFill>
                <a:latin typeface="Arial"/>
                <a:cs typeface="Arial"/>
              </a:rPr>
              <a:t> </a:t>
            </a:r>
            <a:r>
              <a:rPr sz="2150" dirty="0">
                <a:solidFill>
                  <a:srgbClr val="292929"/>
                </a:solidFill>
                <a:latin typeface="Arial"/>
                <a:cs typeface="Arial"/>
              </a:rPr>
              <a:t>for</a:t>
            </a:r>
            <a:r>
              <a:rPr sz="2150" spc="-30" dirty="0">
                <a:solidFill>
                  <a:srgbClr val="292929"/>
                </a:solidFill>
                <a:latin typeface="Arial"/>
                <a:cs typeface="Arial"/>
              </a:rPr>
              <a:t> </a:t>
            </a:r>
            <a:r>
              <a:rPr sz="2150" dirty="0">
                <a:solidFill>
                  <a:srgbClr val="292929"/>
                </a:solidFill>
                <a:latin typeface="Arial"/>
                <a:cs typeface="Arial"/>
              </a:rPr>
              <a:t>this</a:t>
            </a:r>
            <a:r>
              <a:rPr sz="2150" spc="55" dirty="0">
                <a:solidFill>
                  <a:srgbClr val="292929"/>
                </a:solidFill>
                <a:latin typeface="Arial"/>
                <a:cs typeface="Arial"/>
              </a:rPr>
              <a:t> </a:t>
            </a:r>
            <a:r>
              <a:rPr sz="2150" dirty="0">
                <a:solidFill>
                  <a:srgbClr val="292929"/>
                </a:solidFill>
                <a:latin typeface="Arial"/>
                <a:cs typeface="Arial"/>
              </a:rPr>
              <a:t>project</a:t>
            </a:r>
            <a:r>
              <a:rPr sz="2150" spc="-60" dirty="0">
                <a:solidFill>
                  <a:srgbClr val="292929"/>
                </a:solidFill>
                <a:latin typeface="Arial"/>
                <a:cs typeface="Arial"/>
              </a:rPr>
              <a:t> </a:t>
            </a:r>
            <a:r>
              <a:rPr sz="2150" dirty="0">
                <a:solidFill>
                  <a:srgbClr val="292929"/>
                </a:solidFill>
                <a:latin typeface="Arial"/>
                <a:cs typeface="Arial"/>
              </a:rPr>
              <a:t>are</a:t>
            </a:r>
            <a:r>
              <a:rPr sz="2150" spc="60" dirty="0">
                <a:solidFill>
                  <a:srgbClr val="292929"/>
                </a:solidFill>
                <a:latin typeface="Arial"/>
                <a:cs typeface="Arial"/>
              </a:rPr>
              <a:t> </a:t>
            </a:r>
            <a:r>
              <a:rPr sz="2150" spc="-50" dirty="0">
                <a:solidFill>
                  <a:srgbClr val="292929"/>
                </a:solidFill>
                <a:latin typeface="Arial"/>
                <a:cs typeface="Arial"/>
              </a:rPr>
              <a:t>KNeighborClassifier,</a:t>
            </a:r>
            <a:r>
              <a:rPr sz="2150" spc="50" dirty="0">
                <a:solidFill>
                  <a:srgbClr val="292929"/>
                </a:solidFill>
                <a:latin typeface="Arial"/>
                <a:cs typeface="Arial"/>
              </a:rPr>
              <a:t> </a:t>
            </a:r>
            <a:r>
              <a:rPr sz="2150" spc="-20" dirty="0">
                <a:solidFill>
                  <a:srgbClr val="292929"/>
                </a:solidFill>
                <a:latin typeface="Arial"/>
                <a:cs typeface="Arial"/>
              </a:rPr>
              <a:t>SVM,</a:t>
            </a:r>
            <a:endParaRPr sz="2150">
              <a:latin typeface="Arial"/>
              <a:cs typeface="Arial"/>
            </a:endParaRPr>
          </a:p>
          <a:p>
            <a:pPr marL="241300">
              <a:lnSpc>
                <a:spcPct val="100000"/>
              </a:lnSpc>
              <a:spcBef>
                <a:spcPts val="45"/>
              </a:spcBef>
            </a:pPr>
            <a:r>
              <a:rPr sz="2150" spc="-10" dirty="0">
                <a:solidFill>
                  <a:srgbClr val="292929"/>
                </a:solidFill>
                <a:latin typeface="Arial"/>
                <a:cs typeface="Arial"/>
              </a:rPr>
              <a:t>LogisticRegression</a:t>
            </a:r>
            <a:endParaRPr sz="2150">
              <a:latin typeface="Arial"/>
              <a:cs typeface="Arial"/>
            </a:endParaRPr>
          </a:p>
          <a:p>
            <a:pPr marL="241300" marR="5080" indent="-229235">
              <a:lnSpc>
                <a:spcPct val="103400"/>
              </a:lnSpc>
              <a:spcBef>
                <a:spcPts val="1390"/>
              </a:spcBef>
              <a:buChar char="•"/>
              <a:tabLst>
                <a:tab pos="241300" algn="l"/>
              </a:tabLst>
            </a:pPr>
            <a:r>
              <a:rPr sz="2150" spc="-45" dirty="0">
                <a:solidFill>
                  <a:srgbClr val="292929"/>
                </a:solidFill>
                <a:latin typeface="Arial"/>
                <a:cs typeface="Arial"/>
              </a:rPr>
              <a:t>Technologies</a:t>
            </a:r>
            <a:r>
              <a:rPr sz="2150" spc="-105" dirty="0">
                <a:solidFill>
                  <a:srgbClr val="292929"/>
                </a:solidFill>
                <a:latin typeface="Arial"/>
                <a:cs typeface="Arial"/>
              </a:rPr>
              <a:t> </a:t>
            </a:r>
            <a:r>
              <a:rPr sz="2150" dirty="0">
                <a:solidFill>
                  <a:srgbClr val="292929"/>
                </a:solidFill>
                <a:latin typeface="Arial"/>
                <a:cs typeface="Arial"/>
              </a:rPr>
              <a:t>are</a:t>
            </a:r>
            <a:r>
              <a:rPr sz="2150" spc="-50" dirty="0">
                <a:solidFill>
                  <a:srgbClr val="292929"/>
                </a:solidFill>
                <a:latin typeface="Arial"/>
                <a:cs typeface="Arial"/>
              </a:rPr>
              <a:t> </a:t>
            </a:r>
            <a:r>
              <a:rPr sz="2150" spc="-20" dirty="0">
                <a:solidFill>
                  <a:srgbClr val="292929"/>
                </a:solidFill>
                <a:latin typeface="Arial"/>
                <a:cs typeface="Arial"/>
              </a:rPr>
              <a:t>constantly</a:t>
            </a:r>
            <a:r>
              <a:rPr sz="2150" spc="80" dirty="0">
                <a:solidFill>
                  <a:srgbClr val="292929"/>
                </a:solidFill>
                <a:latin typeface="Arial"/>
                <a:cs typeface="Arial"/>
              </a:rPr>
              <a:t> </a:t>
            </a:r>
            <a:r>
              <a:rPr sz="2150" dirty="0">
                <a:solidFill>
                  <a:srgbClr val="292929"/>
                </a:solidFill>
                <a:latin typeface="Arial"/>
                <a:cs typeface="Arial"/>
              </a:rPr>
              <a:t>developing</a:t>
            </a:r>
            <a:r>
              <a:rPr sz="2150" spc="-45" dirty="0">
                <a:solidFill>
                  <a:srgbClr val="292929"/>
                </a:solidFill>
                <a:latin typeface="Arial"/>
                <a:cs typeface="Arial"/>
              </a:rPr>
              <a:t> </a:t>
            </a:r>
            <a:r>
              <a:rPr sz="2150" dirty="0">
                <a:solidFill>
                  <a:srgbClr val="292929"/>
                </a:solidFill>
                <a:latin typeface="Arial"/>
                <a:cs typeface="Arial"/>
              </a:rPr>
              <a:t>and</a:t>
            </a:r>
            <a:r>
              <a:rPr sz="2150" spc="-45" dirty="0">
                <a:solidFill>
                  <a:srgbClr val="292929"/>
                </a:solidFill>
                <a:latin typeface="Arial"/>
                <a:cs typeface="Arial"/>
              </a:rPr>
              <a:t> </a:t>
            </a:r>
            <a:r>
              <a:rPr sz="2150" dirty="0">
                <a:solidFill>
                  <a:srgbClr val="292929"/>
                </a:solidFill>
                <a:latin typeface="Arial"/>
                <a:cs typeface="Arial"/>
              </a:rPr>
              <a:t>from</a:t>
            </a:r>
            <a:r>
              <a:rPr sz="2150" spc="-65" dirty="0">
                <a:solidFill>
                  <a:srgbClr val="292929"/>
                </a:solidFill>
                <a:latin typeface="Arial"/>
                <a:cs typeface="Arial"/>
              </a:rPr>
              <a:t> </a:t>
            </a:r>
            <a:r>
              <a:rPr sz="2150" dirty="0">
                <a:solidFill>
                  <a:srgbClr val="292929"/>
                </a:solidFill>
                <a:latin typeface="Arial"/>
                <a:cs typeface="Arial"/>
              </a:rPr>
              <a:t>the</a:t>
            </a:r>
            <a:r>
              <a:rPr sz="2150" spc="5" dirty="0">
                <a:solidFill>
                  <a:srgbClr val="292929"/>
                </a:solidFill>
                <a:latin typeface="Arial"/>
                <a:cs typeface="Arial"/>
              </a:rPr>
              <a:t> </a:t>
            </a:r>
            <a:r>
              <a:rPr sz="2150" spc="-70" dirty="0">
                <a:solidFill>
                  <a:srgbClr val="292929"/>
                </a:solidFill>
                <a:latin typeface="Arial"/>
                <a:cs typeface="Arial"/>
              </a:rPr>
              <a:t>Launch</a:t>
            </a:r>
            <a:r>
              <a:rPr sz="2150" spc="-45" dirty="0">
                <a:solidFill>
                  <a:srgbClr val="292929"/>
                </a:solidFill>
                <a:latin typeface="Arial"/>
                <a:cs typeface="Arial"/>
              </a:rPr>
              <a:t> </a:t>
            </a:r>
            <a:r>
              <a:rPr sz="2150" spc="-125" dirty="0">
                <a:solidFill>
                  <a:srgbClr val="292929"/>
                </a:solidFill>
                <a:latin typeface="Arial"/>
                <a:cs typeface="Arial"/>
              </a:rPr>
              <a:t>Success</a:t>
            </a:r>
            <a:r>
              <a:rPr sz="2150" spc="-30" dirty="0">
                <a:solidFill>
                  <a:srgbClr val="292929"/>
                </a:solidFill>
                <a:latin typeface="Arial"/>
                <a:cs typeface="Arial"/>
              </a:rPr>
              <a:t> </a:t>
            </a:r>
            <a:r>
              <a:rPr sz="2150" spc="-10" dirty="0">
                <a:solidFill>
                  <a:srgbClr val="292929"/>
                </a:solidFill>
                <a:latin typeface="Arial"/>
                <a:cs typeface="Arial"/>
              </a:rPr>
              <a:t>Yearly </a:t>
            </a:r>
            <a:r>
              <a:rPr sz="2150" spc="-30" dirty="0">
                <a:solidFill>
                  <a:srgbClr val="292929"/>
                </a:solidFill>
                <a:latin typeface="Arial"/>
                <a:cs typeface="Arial"/>
              </a:rPr>
              <a:t>Trend</a:t>
            </a:r>
            <a:r>
              <a:rPr sz="2150" spc="-70" dirty="0">
                <a:solidFill>
                  <a:srgbClr val="292929"/>
                </a:solidFill>
                <a:latin typeface="Arial"/>
                <a:cs typeface="Arial"/>
              </a:rPr>
              <a:t> </a:t>
            </a:r>
            <a:r>
              <a:rPr sz="2150" dirty="0">
                <a:solidFill>
                  <a:srgbClr val="292929"/>
                </a:solidFill>
                <a:latin typeface="Arial"/>
                <a:cs typeface="Arial"/>
              </a:rPr>
              <a:t>could</a:t>
            </a:r>
            <a:r>
              <a:rPr sz="2150" spc="-5" dirty="0">
                <a:solidFill>
                  <a:srgbClr val="292929"/>
                </a:solidFill>
                <a:latin typeface="Arial"/>
                <a:cs typeface="Arial"/>
              </a:rPr>
              <a:t> </a:t>
            </a:r>
            <a:r>
              <a:rPr sz="2150" dirty="0">
                <a:solidFill>
                  <a:srgbClr val="292929"/>
                </a:solidFill>
                <a:latin typeface="Arial"/>
                <a:cs typeface="Arial"/>
              </a:rPr>
              <a:t>be</a:t>
            </a:r>
            <a:r>
              <a:rPr sz="2150" spc="-15" dirty="0">
                <a:solidFill>
                  <a:srgbClr val="292929"/>
                </a:solidFill>
                <a:latin typeface="Arial"/>
                <a:cs typeface="Arial"/>
              </a:rPr>
              <a:t> </a:t>
            </a:r>
            <a:r>
              <a:rPr sz="2150" spc="-35" dirty="0">
                <a:solidFill>
                  <a:srgbClr val="292929"/>
                </a:solidFill>
                <a:latin typeface="Arial"/>
                <a:cs typeface="Arial"/>
              </a:rPr>
              <a:t>made</a:t>
            </a:r>
            <a:r>
              <a:rPr sz="2150" spc="-15" dirty="0">
                <a:solidFill>
                  <a:srgbClr val="292929"/>
                </a:solidFill>
                <a:latin typeface="Arial"/>
                <a:cs typeface="Arial"/>
              </a:rPr>
              <a:t> </a:t>
            </a:r>
            <a:r>
              <a:rPr sz="2150" spc="-30" dirty="0">
                <a:solidFill>
                  <a:srgbClr val="292929"/>
                </a:solidFill>
                <a:latin typeface="Arial"/>
                <a:cs typeface="Arial"/>
              </a:rPr>
              <a:t>conclusion</a:t>
            </a:r>
            <a:r>
              <a:rPr sz="2150" spc="-10" dirty="0">
                <a:solidFill>
                  <a:srgbClr val="292929"/>
                </a:solidFill>
                <a:latin typeface="Arial"/>
                <a:cs typeface="Arial"/>
              </a:rPr>
              <a:t> </a:t>
            </a:r>
            <a:r>
              <a:rPr sz="2150" dirty="0">
                <a:solidFill>
                  <a:srgbClr val="292929"/>
                </a:solidFill>
                <a:latin typeface="Arial"/>
                <a:cs typeface="Arial"/>
              </a:rPr>
              <a:t>that</a:t>
            </a:r>
            <a:r>
              <a:rPr sz="2150" spc="55" dirty="0">
                <a:solidFill>
                  <a:srgbClr val="292929"/>
                </a:solidFill>
                <a:latin typeface="Arial"/>
                <a:cs typeface="Arial"/>
              </a:rPr>
              <a:t> </a:t>
            </a:r>
            <a:r>
              <a:rPr sz="2150" dirty="0">
                <a:solidFill>
                  <a:srgbClr val="292929"/>
                </a:solidFill>
                <a:latin typeface="Arial"/>
                <a:cs typeface="Arial"/>
              </a:rPr>
              <a:t>in</a:t>
            </a:r>
            <a:r>
              <a:rPr sz="2150" spc="-70" dirty="0">
                <a:solidFill>
                  <a:srgbClr val="292929"/>
                </a:solidFill>
                <a:latin typeface="Arial"/>
                <a:cs typeface="Arial"/>
              </a:rPr>
              <a:t> </a:t>
            </a:r>
            <a:r>
              <a:rPr sz="2150" dirty="0">
                <a:solidFill>
                  <a:srgbClr val="292929"/>
                </a:solidFill>
                <a:latin typeface="Arial"/>
                <a:cs typeface="Arial"/>
              </a:rPr>
              <a:t>the</a:t>
            </a:r>
            <a:r>
              <a:rPr sz="2150" spc="45" dirty="0">
                <a:solidFill>
                  <a:srgbClr val="292929"/>
                </a:solidFill>
                <a:latin typeface="Arial"/>
                <a:cs typeface="Arial"/>
              </a:rPr>
              <a:t> </a:t>
            </a:r>
            <a:r>
              <a:rPr sz="2150" dirty="0">
                <a:solidFill>
                  <a:srgbClr val="292929"/>
                </a:solidFill>
                <a:latin typeface="Arial"/>
                <a:cs typeface="Arial"/>
              </a:rPr>
              <a:t>future</a:t>
            </a:r>
            <a:r>
              <a:rPr sz="2150" spc="40" dirty="0">
                <a:solidFill>
                  <a:srgbClr val="292929"/>
                </a:solidFill>
                <a:latin typeface="Arial"/>
                <a:cs typeface="Arial"/>
              </a:rPr>
              <a:t> </a:t>
            </a:r>
            <a:r>
              <a:rPr sz="2150" dirty="0">
                <a:solidFill>
                  <a:srgbClr val="292929"/>
                </a:solidFill>
                <a:latin typeface="Arial"/>
                <a:cs typeface="Arial"/>
              </a:rPr>
              <a:t>rate</a:t>
            </a:r>
            <a:r>
              <a:rPr sz="2150" spc="40" dirty="0">
                <a:solidFill>
                  <a:srgbClr val="292929"/>
                </a:solidFill>
                <a:latin typeface="Arial"/>
                <a:cs typeface="Arial"/>
              </a:rPr>
              <a:t> </a:t>
            </a:r>
            <a:r>
              <a:rPr sz="2150" dirty="0">
                <a:solidFill>
                  <a:srgbClr val="292929"/>
                </a:solidFill>
                <a:latin typeface="Arial"/>
                <a:cs typeface="Arial"/>
              </a:rPr>
              <a:t>of</a:t>
            </a:r>
            <a:r>
              <a:rPr sz="2150" spc="-55" dirty="0">
                <a:solidFill>
                  <a:srgbClr val="292929"/>
                </a:solidFill>
                <a:latin typeface="Arial"/>
                <a:cs typeface="Arial"/>
              </a:rPr>
              <a:t> </a:t>
            </a:r>
            <a:r>
              <a:rPr sz="2150" spc="-65" dirty="0">
                <a:solidFill>
                  <a:srgbClr val="292929"/>
                </a:solidFill>
                <a:latin typeface="Arial"/>
                <a:cs typeface="Arial"/>
              </a:rPr>
              <a:t>successful</a:t>
            </a:r>
            <a:r>
              <a:rPr sz="2150" spc="-45" dirty="0">
                <a:solidFill>
                  <a:srgbClr val="292929"/>
                </a:solidFill>
                <a:latin typeface="Arial"/>
                <a:cs typeface="Arial"/>
              </a:rPr>
              <a:t> </a:t>
            </a:r>
            <a:r>
              <a:rPr sz="2150" spc="-60" dirty="0">
                <a:solidFill>
                  <a:srgbClr val="292929"/>
                </a:solidFill>
                <a:latin typeface="Arial"/>
                <a:cs typeface="Arial"/>
              </a:rPr>
              <a:t>launches</a:t>
            </a:r>
            <a:r>
              <a:rPr sz="2150" spc="30" dirty="0">
                <a:solidFill>
                  <a:srgbClr val="292929"/>
                </a:solidFill>
                <a:latin typeface="Arial"/>
                <a:cs typeface="Arial"/>
              </a:rPr>
              <a:t> </a:t>
            </a:r>
            <a:r>
              <a:rPr sz="2150" spc="-20" dirty="0">
                <a:solidFill>
                  <a:srgbClr val="292929"/>
                </a:solidFill>
                <a:latin typeface="Arial"/>
                <a:cs typeface="Arial"/>
              </a:rPr>
              <a:t>will </a:t>
            </a:r>
            <a:r>
              <a:rPr sz="2150" spc="-10" dirty="0">
                <a:solidFill>
                  <a:srgbClr val="292929"/>
                </a:solidFill>
                <a:latin typeface="Arial"/>
                <a:cs typeface="Arial"/>
              </a:rPr>
              <a:t>continue</a:t>
            </a:r>
            <a:r>
              <a:rPr sz="2150" spc="-95" dirty="0">
                <a:solidFill>
                  <a:srgbClr val="292929"/>
                </a:solidFill>
                <a:latin typeface="Arial"/>
                <a:cs typeface="Arial"/>
              </a:rPr>
              <a:t> </a:t>
            </a:r>
            <a:r>
              <a:rPr sz="2150" spc="-10" dirty="0">
                <a:solidFill>
                  <a:srgbClr val="292929"/>
                </a:solidFill>
                <a:latin typeface="Arial"/>
                <a:cs typeface="Arial"/>
              </a:rPr>
              <a:t>increasing</a:t>
            </a:r>
            <a:endParaRPr sz="215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48</a:t>
            </a:r>
          </a:p>
        </p:txBody>
      </p:sp>
      <p:sp>
        <p:nvSpPr>
          <p:cNvPr id="3" name="object 3"/>
          <p:cNvSpPr txBox="1">
            <a:spLocks noGrp="1"/>
          </p:cNvSpPr>
          <p:nvPr>
            <p:ph type="title"/>
          </p:nvPr>
        </p:nvSpPr>
        <p:spPr>
          <a:prstGeom prst="rect">
            <a:avLst/>
          </a:prstGeom>
        </p:spPr>
        <p:txBody>
          <a:bodyPr vert="horz" wrap="square" lIns="0" tIns="139319" rIns="0" bIns="0" rtlCol="0">
            <a:spAutoFit/>
          </a:bodyPr>
          <a:lstStyle/>
          <a:p>
            <a:pPr marL="139065">
              <a:lnSpc>
                <a:spcPct val="100000"/>
              </a:lnSpc>
              <a:spcBef>
                <a:spcPts val="130"/>
              </a:spcBef>
            </a:pPr>
            <a:r>
              <a:rPr spc="-114" dirty="0"/>
              <a:t>Conclusions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876107"/>
            <a:ext cx="9693910" cy="3724738"/>
          </a:xfrm>
          <a:prstGeom prst="rect">
            <a:avLst/>
          </a:prstGeom>
        </p:spPr>
        <p:txBody>
          <a:bodyPr vert="horz" wrap="square" lIns="0" tIns="15875" rIns="0" bIns="0" rtlCol="0">
            <a:spAutoFit/>
          </a:bodyPr>
          <a:lstStyle/>
          <a:p>
            <a:pPr marL="241300" indent="-228600">
              <a:lnSpc>
                <a:spcPct val="100000"/>
              </a:lnSpc>
              <a:spcBef>
                <a:spcPts val="125"/>
              </a:spcBef>
              <a:buChar char="•"/>
              <a:tabLst>
                <a:tab pos="241300" algn="l"/>
              </a:tabLst>
            </a:pPr>
            <a:r>
              <a:rPr sz="2150" spc="-30" dirty="0">
                <a:solidFill>
                  <a:srgbClr val="292929"/>
                </a:solidFill>
                <a:latin typeface="Arial"/>
                <a:cs typeface="Arial"/>
              </a:rPr>
              <a:t>GitHub</a:t>
            </a:r>
            <a:r>
              <a:rPr sz="2150" spc="40" dirty="0">
                <a:solidFill>
                  <a:srgbClr val="292929"/>
                </a:solidFill>
                <a:latin typeface="Arial"/>
                <a:cs typeface="Arial"/>
              </a:rPr>
              <a:t> </a:t>
            </a:r>
            <a:r>
              <a:rPr sz="2150" spc="-60" dirty="0">
                <a:solidFill>
                  <a:srgbClr val="292929"/>
                </a:solidFill>
                <a:latin typeface="Arial"/>
                <a:cs typeface="Arial"/>
              </a:rPr>
              <a:t>Repo</a:t>
            </a:r>
            <a:r>
              <a:rPr sz="2150" spc="-65" dirty="0">
                <a:solidFill>
                  <a:srgbClr val="292929"/>
                </a:solidFill>
                <a:latin typeface="Arial"/>
                <a:cs typeface="Arial"/>
              </a:rPr>
              <a:t> </a:t>
            </a:r>
            <a:r>
              <a:rPr sz="2150" dirty="0">
                <a:solidFill>
                  <a:srgbClr val="292929"/>
                </a:solidFill>
                <a:latin typeface="Arial"/>
                <a:cs typeface="Arial"/>
              </a:rPr>
              <a:t>for</a:t>
            </a:r>
            <a:r>
              <a:rPr sz="2150" spc="-60" dirty="0">
                <a:solidFill>
                  <a:srgbClr val="292929"/>
                </a:solidFill>
                <a:latin typeface="Arial"/>
                <a:cs typeface="Arial"/>
              </a:rPr>
              <a:t> Capstone</a:t>
            </a:r>
            <a:r>
              <a:rPr sz="2150" spc="95" dirty="0">
                <a:solidFill>
                  <a:srgbClr val="292929"/>
                </a:solidFill>
                <a:latin typeface="Arial"/>
                <a:cs typeface="Arial"/>
              </a:rPr>
              <a:t> </a:t>
            </a:r>
            <a:r>
              <a:rPr sz="2150" spc="-10" dirty="0">
                <a:solidFill>
                  <a:srgbClr val="292929"/>
                </a:solidFill>
                <a:latin typeface="Arial"/>
                <a:cs typeface="Arial"/>
              </a:rPr>
              <a:t>project</a:t>
            </a:r>
            <a:endParaRPr sz="2150" dirty="0">
              <a:latin typeface="Arial"/>
              <a:cs typeface="Arial"/>
            </a:endParaRPr>
          </a:p>
          <a:p>
            <a:pPr marL="699135" lvl="1" indent="-229235">
              <a:lnSpc>
                <a:spcPct val="100000"/>
              </a:lnSpc>
              <a:spcBef>
                <a:spcPts val="1475"/>
              </a:spcBef>
              <a:buClr>
                <a:srgbClr val="000000"/>
              </a:buClr>
              <a:buFont typeface="Arial"/>
              <a:buChar char="•"/>
              <a:tabLst>
                <a:tab pos="699135" algn="l"/>
              </a:tabLst>
            </a:pPr>
            <a:r>
              <a:rPr lang="en-US" sz="1400" u="sng" spc="-10" dirty="0" smtClean="0">
                <a:solidFill>
                  <a:srgbClr val="0462C1"/>
                </a:solidFill>
                <a:uFill>
                  <a:solidFill>
                    <a:srgbClr val="0462C1"/>
                  </a:solidFill>
                </a:uFill>
                <a:latin typeface="Carlito"/>
                <a:cs typeface="Carlito"/>
              </a:rPr>
              <a:t>https://github.com/kamarajrangaswamy/DS_Capstone_Coursera-Project</a:t>
            </a:r>
            <a:endParaRPr sz="1400" dirty="0" smtClean="0">
              <a:latin typeface="Carlito"/>
              <a:cs typeface="Carlito"/>
            </a:endParaRPr>
          </a:p>
          <a:p>
            <a:pPr marL="241300" indent="-228600">
              <a:lnSpc>
                <a:spcPct val="100000"/>
              </a:lnSpc>
              <a:spcBef>
                <a:spcPts val="1400"/>
              </a:spcBef>
              <a:buChar char="•"/>
              <a:tabLst>
                <a:tab pos="241300" algn="l"/>
              </a:tabLst>
            </a:pPr>
            <a:r>
              <a:rPr sz="2150" spc="-155" dirty="0" smtClean="0">
                <a:latin typeface="Arial"/>
                <a:cs typeface="Arial"/>
              </a:rPr>
              <a:t>SQL</a:t>
            </a:r>
            <a:r>
              <a:rPr sz="2150" spc="10" dirty="0" smtClean="0">
                <a:latin typeface="Arial"/>
                <a:cs typeface="Arial"/>
              </a:rPr>
              <a:t> </a:t>
            </a:r>
            <a:r>
              <a:rPr sz="2150" spc="-10" dirty="0" smtClean="0">
                <a:latin typeface="Arial"/>
                <a:cs typeface="Arial"/>
              </a:rPr>
              <a:t>queries</a:t>
            </a:r>
            <a:endParaRPr sz="2150" dirty="0" smtClean="0">
              <a:latin typeface="Arial"/>
              <a:cs typeface="Arial"/>
            </a:endParaRPr>
          </a:p>
          <a:p>
            <a:pPr marL="699135" lvl="1" indent="-229235">
              <a:lnSpc>
                <a:spcPct val="100000"/>
              </a:lnSpc>
              <a:spcBef>
                <a:spcPts val="1475"/>
              </a:spcBef>
              <a:buClr>
                <a:srgbClr val="000000"/>
              </a:buClr>
              <a:buFont typeface="Arial"/>
              <a:buChar char="•"/>
              <a:tabLst>
                <a:tab pos="699135" algn="l"/>
              </a:tabLst>
            </a:pPr>
            <a:r>
              <a:rPr lang="en-US" sz="1400" u="sng" spc="-10" dirty="0" smtClean="0">
                <a:solidFill>
                  <a:srgbClr val="0462C1"/>
                </a:solidFill>
                <a:uFill>
                  <a:solidFill>
                    <a:srgbClr val="0462C1"/>
                  </a:solidFill>
                </a:uFill>
                <a:latin typeface="Carlito"/>
                <a:cs typeface="Carlito"/>
              </a:rPr>
              <a:t>https://github.com/kamarajrangaswamy/DS_Capstone_Coursera-Project/blob/main/jupyter-labs-eda-sql-coursera.ipynb</a:t>
            </a:r>
            <a:endParaRPr sz="1400" dirty="0">
              <a:latin typeface="Carlito"/>
              <a:cs typeface="Carlito"/>
            </a:endParaRPr>
          </a:p>
          <a:p>
            <a:pPr marL="241300" indent="-228600">
              <a:lnSpc>
                <a:spcPct val="100000"/>
              </a:lnSpc>
              <a:spcBef>
                <a:spcPts val="1400"/>
              </a:spcBef>
              <a:buChar char="•"/>
              <a:tabLst>
                <a:tab pos="241300" algn="l"/>
              </a:tabLst>
            </a:pPr>
            <a:r>
              <a:rPr sz="2150" spc="-30" dirty="0">
                <a:latin typeface="Arial"/>
                <a:cs typeface="Arial"/>
              </a:rPr>
              <a:t>Python</a:t>
            </a:r>
            <a:r>
              <a:rPr sz="2150" spc="-50" dirty="0">
                <a:latin typeface="Arial"/>
                <a:cs typeface="Arial"/>
              </a:rPr>
              <a:t> </a:t>
            </a:r>
            <a:r>
              <a:rPr sz="2150" spc="-40" dirty="0">
                <a:latin typeface="Arial"/>
                <a:cs typeface="Arial"/>
              </a:rPr>
              <a:t>Dash</a:t>
            </a:r>
            <a:r>
              <a:rPr sz="2150" spc="-100" dirty="0">
                <a:latin typeface="Arial"/>
                <a:cs typeface="Arial"/>
              </a:rPr>
              <a:t> </a:t>
            </a:r>
            <a:r>
              <a:rPr sz="2150" spc="-25" dirty="0">
                <a:latin typeface="Arial"/>
                <a:cs typeface="Arial"/>
              </a:rPr>
              <a:t>app</a:t>
            </a:r>
            <a:endParaRPr sz="2150" dirty="0">
              <a:latin typeface="Arial"/>
              <a:cs typeface="Arial"/>
            </a:endParaRPr>
          </a:p>
          <a:p>
            <a:pPr marL="699135" lvl="1" indent="-229235">
              <a:spcBef>
                <a:spcPts val="1475"/>
              </a:spcBef>
              <a:buClr>
                <a:srgbClr val="000000"/>
              </a:buClr>
              <a:buFont typeface="Arial"/>
              <a:buChar char="•"/>
              <a:tabLst>
                <a:tab pos="699135" algn="l"/>
              </a:tabLst>
            </a:pPr>
            <a:r>
              <a:rPr lang="en-US" sz="1400" u="sng" spc="-10" dirty="0" smtClean="0">
                <a:solidFill>
                  <a:srgbClr val="0462C1"/>
                </a:solidFill>
                <a:uFill>
                  <a:solidFill>
                    <a:srgbClr val="0462C1"/>
                  </a:solidFill>
                </a:uFill>
                <a:latin typeface="Carlito"/>
                <a:cs typeface="Carlito"/>
              </a:rPr>
              <a:t>https://github.com/kamarajrangaswamy/DS_Capstone_Coursera-Project/blob/main/dash_spacex.py</a:t>
            </a:r>
            <a:endParaRPr lang="en-US" sz="1400" dirty="0" smtClean="0">
              <a:latin typeface="Carlito"/>
              <a:cs typeface="Carlito"/>
            </a:endParaRPr>
          </a:p>
          <a:p>
            <a:pPr marL="241300" indent="-228600">
              <a:lnSpc>
                <a:spcPct val="100000"/>
              </a:lnSpc>
              <a:spcBef>
                <a:spcPts val="1400"/>
              </a:spcBef>
              <a:buChar char="•"/>
              <a:tabLst>
                <a:tab pos="241300" algn="l"/>
              </a:tabLst>
            </a:pPr>
            <a:r>
              <a:rPr sz="2150" spc="-55" dirty="0" smtClean="0">
                <a:latin typeface="Arial"/>
                <a:cs typeface="Arial"/>
              </a:rPr>
              <a:t>Machine</a:t>
            </a:r>
            <a:r>
              <a:rPr sz="2150" spc="-95" dirty="0" smtClean="0">
                <a:latin typeface="Arial"/>
                <a:cs typeface="Arial"/>
              </a:rPr>
              <a:t> </a:t>
            </a:r>
            <a:r>
              <a:rPr sz="2150" spc="-20" dirty="0">
                <a:latin typeface="Arial"/>
                <a:cs typeface="Arial"/>
              </a:rPr>
              <a:t>Learning</a:t>
            </a:r>
            <a:r>
              <a:rPr sz="2150" spc="-30" dirty="0">
                <a:latin typeface="Arial"/>
                <a:cs typeface="Arial"/>
              </a:rPr>
              <a:t> </a:t>
            </a:r>
            <a:r>
              <a:rPr sz="2150" spc="-10" dirty="0">
                <a:latin typeface="Arial"/>
                <a:cs typeface="Arial"/>
              </a:rPr>
              <a:t>Prediction</a:t>
            </a:r>
            <a:endParaRPr sz="2150" dirty="0">
              <a:latin typeface="Arial"/>
              <a:cs typeface="Arial"/>
            </a:endParaRPr>
          </a:p>
          <a:p>
            <a:pPr marL="699135" lvl="1" indent="-229235">
              <a:lnSpc>
                <a:spcPct val="100000"/>
              </a:lnSpc>
              <a:spcBef>
                <a:spcPts val="1475"/>
              </a:spcBef>
              <a:buClr>
                <a:srgbClr val="000000"/>
              </a:buClr>
              <a:buFont typeface="Arial"/>
              <a:buChar char="•"/>
              <a:tabLst>
                <a:tab pos="699135" algn="l"/>
              </a:tabLst>
            </a:pPr>
            <a:r>
              <a:rPr lang="en-US" sz="1400" u="sng" spc="-10" dirty="0" smtClean="0">
                <a:solidFill>
                  <a:srgbClr val="0462C1"/>
                </a:solidFill>
                <a:uFill>
                  <a:solidFill>
                    <a:srgbClr val="0462C1"/>
                  </a:solidFill>
                </a:uFill>
                <a:latin typeface="Carlito"/>
                <a:cs typeface="Carlito"/>
              </a:rPr>
              <a:t>https://github.com/kamarajrangaswamy/DS_Capstone_Coursera-Project/blob/main/SpaceX_Machine_Learning_Prediction.ipynb</a:t>
            </a:r>
            <a:endParaRPr sz="1400" dirty="0">
              <a:latin typeface="Carlito"/>
              <a:cs typeface="Carlito"/>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r>
              <a:rPr spc="60" dirty="0"/>
              <a:t>49</a:t>
            </a:r>
          </a:p>
        </p:txBody>
      </p:sp>
      <p:sp>
        <p:nvSpPr>
          <p:cNvPr id="3" name="object 3"/>
          <p:cNvSpPr txBox="1">
            <a:spLocks noGrp="1"/>
          </p:cNvSpPr>
          <p:nvPr>
            <p:ph type="title"/>
          </p:nvPr>
        </p:nvSpPr>
        <p:spPr>
          <a:xfrm>
            <a:off x="849312" y="420624"/>
            <a:ext cx="1929130" cy="586740"/>
          </a:xfrm>
          <a:prstGeom prst="rect">
            <a:avLst/>
          </a:prstGeom>
        </p:spPr>
        <p:txBody>
          <a:bodyPr vert="horz" wrap="square" lIns="0" tIns="16510" rIns="0" bIns="0" rtlCol="0">
            <a:spAutoFit/>
          </a:bodyPr>
          <a:lstStyle/>
          <a:p>
            <a:pPr marL="12700">
              <a:lnSpc>
                <a:spcPct val="100000"/>
              </a:lnSpc>
              <a:spcBef>
                <a:spcPts val="130"/>
              </a:spcBef>
            </a:pPr>
            <a:r>
              <a:rPr spc="-20" dirty="0"/>
              <a:t>Appendix</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11975083" y="6403657"/>
            <a:ext cx="146685" cy="266065"/>
          </a:xfrm>
          <a:prstGeom prst="rect">
            <a:avLst/>
          </a:prstGeom>
        </p:spPr>
        <p:txBody>
          <a:bodyPr vert="horz" wrap="square" lIns="0" tIns="15875" rIns="0" bIns="0" rtlCol="0">
            <a:spAutoFit/>
          </a:bodyPr>
          <a:lstStyle/>
          <a:p>
            <a:pPr marL="12700">
              <a:lnSpc>
                <a:spcPct val="100000"/>
              </a:lnSpc>
              <a:spcBef>
                <a:spcPts val="125"/>
              </a:spcBef>
            </a:pPr>
            <a:r>
              <a:rPr sz="1550" spc="35" dirty="0">
                <a:solidFill>
                  <a:srgbClr val="1C7CDB"/>
                </a:solidFill>
                <a:latin typeface="Arial"/>
                <a:cs typeface="Arial"/>
              </a:rPr>
              <a:t>5</a:t>
            </a:r>
            <a:endParaRPr sz="1550">
              <a:latin typeface="Arial"/>
              <a:cs typeface="Arial"/>
            </a:endParaRPr>
          </a:p>
        </p:txBody>
      </p:sp>
      <p:sp>
        <p:nvSpPr>
          <p:cNvPr id="4" name="object 4"/>
          <p:cNvSpPr txBox="1"/>
          <p:nvPr/>
        </p:nvSpPr>
        <p:spPr>
          <a:xfrm>
            <a:off x="762000" y="2809875"/>
            <a:ext cx="1057275" cy="371475"/>
          </a:xfrm>
          <a:prstGeom prst="rect">
            <a:avLst/>
          </a:prstGeom>
          <a:solidFill>
            <a:srgbClr val="0947CA"/>
          </a:solidFill>
        </p:spPr>
        <p:txBody>
          <a:bodyPr vert="horz" wrap="square" lIns="0" tIns="33655" rIns="0" bIns="0" rtlCol="0">
            <a:spAutoFit/>
          </a:bodyPr>
          <a:lstStyle/>
          <a:p>
            <a:pPr marL="95250">
              <a:lnSpc>
                <a:spcPct val="100000"/>
              </a:lnSpc>
              <a:spcBef>
                <a:spcPts val="265"/>
              </a:spcBef>
            </a:pPr>
            <a:r>
              <a:rPr sz="1800" dirty="0">
                <a:solidFill>
                  <a:srgbClr val="FFFFFF"/>
                </a:solidFill>
                <a:latin typeface="Carlito"/>
                <a:cs typeface="Carlito"/>
              </a:rPr>
              <a:t>Section</a:t>
            </a:r>
            <a:r>
              <a:rPr sz="1800" spc="-85" dirty="0">
                <a:solidFill>
                  <a:srgbClr val="FFFFFF"/>
                </a:solidFill>
                <a:latin typeface="Carlito"/>
                <a:cs typeface="Carlito"/>
              </a:rPr>
              <a:t> </a:t>
            </a:r>
            <a:r>
              <a:rPr sz="1800" spc="-50" dirty="0">
                <a:solidFill>
                  <a:srgbClr val="FFFFFF"/>
                </a:solidFill>
                <a:latin typeface="Carlito"/>
                <a:cs typeface="Carlito"/>
              </a:rPr>
              <a:t>1</a:t>
            </a:r>
            <a:endParaRPr sz="180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141793"/>
            <a:ext cx="10537825" cy="5285421"/>
          </a:xfrm>
          <a:prstGeom prst="rect">
            <a:avLst/>
          </a:prstGeom>
        </p:spPr>
        <p:txBody>
          <a:bodyPr vert="horz" wrap="square" lIns="0" tIns="189865" rIns="0" bIns="0" rtlCol="0">
            <a:spAutoFit/>
          </a:bodyPr>
          <a:lstStyle/>
          <a:p>
            <a:pPr marL="12700">
              <a:lnSpc>
                <a:spcPct val="100000"/>
              </a:lnSpc>
              <a:spcBef>
                <a:spcPts val="1495"/>
              </a:spcBef>
            </a:pPr>
            <a:r>
              <a:rPr sz="2150" spc="-60" dirty="0">
                <a:solidFill>
                  <a:srgbClr val="0A48CA"/>
                </a:solidFill>
                <a:latin typeface="Arial"/>
                <a:cs typeface="Arial"/>
              </a:rPr>
              <a:t>Executive</a:t>
            </a:r>
            <a:r>
              <a:rPr sz="2150" spc="-90" dirty="0">
                <a:solidFill>
                  <a:srgbClr val="0A48CA"/>
                </a:solidFill>
                <a:latin typeface="Arial"/>
                <a:cs typeface="Arial"/>
              </a:rPr>
              <a:t> </a:t>
            </a:r>
            <a:r>
              <a:rPr sz="2150" spc="-10" dirty="0">
                <a:solidFill>
                  <a:srgbClr val="0A48CA"/>
                </a:solidFill>
                <a:latin typeface="Arial"/>
                <a:cs typeface="Arial"/>
              </a:rPr>
              <a:t>Summary</a:t>
            </a:r>
            <a:endParaRPr sz="2150" dirty="0">
              <a:latin typeface="Arial"/>
              <a:cs typeface="Arial"/>
            </a:endParaRPr>
          </a:p>
          <a:p>
            <a:pPr marL="241300" indent="-228600">
              <a:lnSpc>
                <a:spcPct val="100000"/>
              </a:lnSpc>
              <a:spcBef>
                <a:spcPts val="1400"/>
              </a:spcBef>
              <a:buChar char="•"/>
              <a:tabLst>
                <a:tab pos="241300" algn="l"/>
              </a:tabLst>
            </a:pPr>
            <a:r>
              <a:rPr sz="2150" spc="-10" dirty="0">
                <a:solidFill>
                  <a:srgbClr val="292929"/>
                </a:solidFill>
                <a:latin typeface="Arial"/>
                <a:cs typeface="Arial"/>
              </a:rPr>
              <a:t>Data</a:t>
            </a:r>
            <a:r>
              <a:rPr sz="2150" spc="-75" dirty="0">
                <a:solidFill>
                  <a:srgbClr val="292929"/>
                </a:solidFill>
                <a:latin typeface="Arial"/>
                <a:cs typeface="Arial"/>
              </a:rPr>
              <a:t> </a:t>
            </a:r>
            <a:r>
              <a:rPr sz="2150" dirty="0">
                <a:solidFill>
                  <a:srgbClr val="292929"/>
                </a:solidFill>
                <a:latin typeface="Arial"/>
                <a:cs typeface="Arial"/>
              </a:rPr>
              <a:t>collection</a:t>
            </a:r>
            <a:r>
              <a:rPr sz="2150" spc="-85" dirty="0">
                <a:solidFill>
                  <a:srgbClr val="292929"/>
                </a:solidFill>
                <a:latin typeface="Arial"/>
                <a:cs typeface="Arial"/>
              </a:rPr>
              <a:t> </a:t>
            </a:r>
            <a:r>
              <a:rPr sz="2150" spc="-10" dirty="0">
                <a:solidFill>
                  <a:srgbClr val="292929"/>
                </a:solidFill>
                <a:latin typeface="Arial"/>
                <a:cs typeface="Arial"/>
              </a:rPr>
              <a:t>methodology:</a:t>
            </a:r>
            <a:endParaRPr sz="2150" dirty="0">
              <a:latin typeface="Arial"/>
              <a:cs typeface="Arial"/>
            </a:endParaRPr>
          </a:p>
          <a:p>
            <a:pPr marL="699135" lvl="1" indent="-229235">
              <a:lnSpc>
                <a:spcPct val="100000"/>
              </a:lnSpc>
              <a:spcBef>
                <a:spcPts val="1550"/>
              </a:spcBef>
              <a:buChar char="•"/>
              <a:tabLst>
                <a:tab pos="699135" algn="l"/>
              </a:tabLst>
            </a:pP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From</a:t>
            </a:r>
            <a:r>
              <a:rPr sz="185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100" dirty="0">
                <a:solidFill>
                  <a:srgbClr val="252525"/>
                </a:solidFill>
                <a:latin typeface="Calibri" panose="020F0502020204030204" pitchFamily="34" charset="0"/>
                <a:ea typeface="Calibri" panose="020F0502020204030204" pitchFamily="34" charset="0"/>
                <a:cs typeface="Calibri" panose="020F0502020204030204" pitchFamily="34" charset="0"/>
              </a:rPr>
              <a:t>SpaceX</a:t>
            </a:r>
            <a:r>
              <a:rPr sz="1850" spc="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260" dirty="0">
                <a:solidFill>
                  <a:srgbClr val="252525"/>
                </a:solidFill>
                <a:latin typeface="Calibri" panose="020F0502020204030204" pitchFamily="34" charset="0"/>
                <a:ea typeface="Calibri" panose="020F0502020204030204" pitchFamily="34" charset="0"/>
                <a:cs typeface="Calibri" panose="020F0502020204030204" pitchFamily="34" charset="0"/>
              </a:rPr>
              <a:t>REST</a:t>
            </a:r>
            <a:r>
              <a:rPr sz="1850" spc="1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25" dirty="0">
                <a:solidFill>
                  <a:srgbClr val="252525"/>
                </a:solidFill>
                <a:latin typeface="Calibri" panose="020F0502020204030204" pitchFamily="34" charset="0"/>
                <a:ea typeface="Calibri" panose="020F0502020204030204" pitchFamily="34" charset="0"/>
                <a:cs typeface="Calibri" panose="020F0502020204030204" pitchFamily="34" charset="0"/>
              </a:rPr>
              <a:t>API</a:t>
            </a:r>
            <a:endParaRPr sz="1850" dirty="0">
              <a:latin typeface="Calibri" panose="020F0502020204030204" pitchFamily="34" charset="0"/>
              <a:ea typeface="Calibri" panose="020F0502020204030204" pitchFamily="34" charset="0"/>
              <a:cs typeface="Calibri" panose="020F0502020204030204" pitchFamily="34" charset="0"/>
            </a:endParaRPr>
          </a:p>
          <a:p>
            <a:pPr marL="699135" lvl="1" indent="-229235">
              <a:lnSpc>
                <a:spcPct val="100000"/>
              </a:lnSpc>
              <a:spcBef>
                <a:spcPts val="1460"/>
              </a:spcBef>
              <a:buChar char="•"/>
              <a:tabLst>
                <a:tab pos="699135" algn="l"/>
              </a:tabLst>
            </a:pP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With</a:t>
            </a:r>
            <a:r>
              <a:rPr sz="185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45" dirty="0">
                <a:solidFill>
                  <a:srgbClr val="252525"/>
                </a:solidFill>
                <a:latin typeface="Calibri" panose="020F0502020204030204" pitchFamily="34" charset="0"/>
                <a:ea typeface="Calibri" panose="020F0502020204030204" pitchFamily="34" charset="0"/>
                <a:cs typeface="Calibri" panose="020F0502020204030204" pitchFamily="34" charset="0"/>
              </a:rPr>
              <a:t>Web</a:t>
            </a:r>
            <a:r>
              <a:rPr sz="1850" spc="-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30" dirty="0">
                <a:solidFill>
                  <a:srgbClr val="252525"/>
                </a:solidFill>
                <a:latin typeface="Calibri" panose="020F0502020204030204" pitchFamily="34" charset="0"/>
                <a:ea typeface="Calibri" panose="020F0502020204030204" pitchFamily="34" charset="0"/>
                <a:cs typeface="Calibri" panose="020F0502020204030204" pitchFamily="34" charset="0"/>
              </a:rPr>
              <a:t>Scraping</a:t>
            </a:r>
            <a:r>
              <a:rPr sz="1850" spc="5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from</a:t>
            </a:r>
            <a:r>
              <a:rPr sz="1850" spc="-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Wiki</a:t>
            </a:r>
            <a:r>
              <a:rPr sz="1850" spc="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20" dirty="0">
                <a:solidFill>
                  <a:srgbClr val="252525"/>
                </a:solidFill>
                <a:latin typeface="Calibri" panose="020F0502020204030204" pitchFamily="34" charset="0"/>
                <a:ea typeface="Calibri" panose="020F0502020204030204" pitchFamily="34" charset="0"/>
                <a:cs typeface="Calibri" panose="020F0502020204030204" pitchFamily="34" charset="0"/>
              </a:rPr>
              <a:t>page</a:t>
            </a:r>
            <a:endParaRPr sz="18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385"/>
              </a:spcBef>
              <a:buChar char="•"/>
              <a:tabLst>
                <a:tab pos="241300" algn="l"/>
              </a:tabLst>
            </a:pPr>
            <a:r>
              <a:rPr sz="2150" spc="-30" dirty="0">
                <a:solidFill>
                  <a:srgbClr val="292929"/>
                </a:solidFill>
                <a:latin typeface="Arial"/>
                <a:cs typeface="Arial"/>
              </a:rPr>
              <a:t>Perform</a:t>
            </a:r>
            <a:r>
              <a:rPr sz="2150" spc="-100" dirty="0">
                <a:solidFill>
                  <a:srgbClr val="292929"/>
                </a:solidFill>
                <a:latin typeface="Arial"/>
                <a:cs typeface="Arial"/>
              </a:rPr>
              <a:t> </a:t>
            </a:r>
            <a:r>
              <a:rPr sz="2150" dirty="0">
                <a:solidFill>
                  <a:srgbClr val="292929"/>
                </a:solidFill>
                <a:latin typeface="Arial"/>
                <a:cs typeface="Arial"/>
              </a:rPr>
              <a:t>data</a:t>
            </a:r>
            <a:r>
              <a:rPr sz="2150" spc="-5" dirty="0">
                <a:solidFill>
                  <a:srgbClr val="292929"/>
                </a:solidFill>
                <a:latin typeface="Arial"/>
                <a:cs typeface="Arial"/>
              </a:rPr>
              <a:t> </a:t>
            </a:r>
            <a:r>
              <a:rPr sz="2150" spc="-10" dirty="0">
                <a:solidFill>
                  <a:srgbClr val="292929"/>
                </a:solidFill>
                <a:latin typeface="Arial"/>
                <a:cs typeface="Arial"/>
              </a:rPr>
              <a:t>wrangling</a:t>
            </a:r>
            <a:endParaRPr sz="2150" dirty="0">
              <a:latin typeface="Arial"/>
              <a:cs typeface="Arial"/>
            </a:endParaRPr>
          </a:p>
          <a:p>
            <a:pPr marL="699135" lvl="1" indent="-229235">
              <a:lnSpc>
                <a:spcPct val="100000"/>
              </a:lnSpc>
              <a:spcBef>
                <a:spcPts val="1550"/>
              </a:spcBef>
              <a:buChar char="•"/>
              <a:tabLst>
                <a:tab pos="699135" algn="l"/>
              </a:tabLst>
            </a:pP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Dealing</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with</a:t>
            </a:r>
            <a:r>
              <a:rPr sz="185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Missing</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50" dirty="0">
                <a:solidFill>
                  <a:srgbClr val="252525"/>
                </a:solidFill>
                <a:latin typeface="Calibri" panose="020F0502020204030204" pitchFamily="34" charset="0"/>
                <a:ea typeface="Calibri" panose="020F0502020204030204" pitchFamily="34" charset="0"/>
                <a:cs typeface="Calibri" panose="020F0502020204030204" pitchFamily="34" charset="0"/>
              </a:rPr>
              <a:t>Values,</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30" dirty="0">
                <a:solidFill>
                  <a:srgbClr val="252525"/>
                </a:solidFill>
                <a:latin typeface="Calibri" panose="020F0502020204030204" pitchFamily="34" charset="0"/>
                <a:ea typeface="Calibri" panose="020F0502020204030204" pitchFamily="34" charset="0"/>
                <a:cs typeface="Calibri" panose="020F0502020204030204" pitchFamily="34" charset="0"/>
              </a:rPr>
              <a:t>Feature</a:t>
            </a:r>
            <a:r>
              <a:rPr sz="185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25" dirty="0">
                <a:solidFill>
                  <a:srgbClr val="252525"/>
                </a:solidFill>
                <a:latin typeface="Calibri" panose="020F0502020204030204" pitchFamily="34" charset="0"/>
                <a:ea typeface="Calibri" panose="020F0502020204030204" pitchFamily="34" charset="0"/>
                <a:cs typeface="Calibri" panose="020F0502020204030204" pitchFamily="34" charset="0"/>
              </a:rPr>
              <a:t>Engineering,</a:t>
            </a:r>
            <a:r>
              <a:rPr sz="1850" spc="6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50" dirty="0">
                <a:solidFill>
                  <a:srgbClr val="252525"/>
                </a:solidFill>
                <a:latin typeface="Calibri" panose="020F0502020204030204" pitchFamily="34" charset="0"/>
                <a:ea typeface="Calibri" panose="020F0502020204030204" pitchFamily="34" charset="0"/>
                <a:cs typeface="Calibri" panose="020F0502020204030204" pitchFamily="34" charset="0"/>
              </a:rPr>
              <a:t>Scaling,</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25" dirty="0">
                <a:solidFill>
                  <a:srgbClr val="252525"/>
                </a:solidFill>
                <a:latin typeface="Calibri" panose="020F0502020204030204" pitchFamily="34" charset="0"/>
                <a:ea typeface="Calibri" panose="020F0502020204030204" pitchFamily="34" charset="0"/>
                <a:cs typeface="Calibri" panose="020F0502020204030204" pitchFamily="34" charset="0"/>
              </a:rPr>
              <a:t>Dummies</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Encoding</a:t>
            </a:r>
            <a:endParaRPr sz="185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385"/>
              </a:spcBef>
              <a:buChar char="•"/>
              <a:tabLst>
                <a:tab pos="241300" algn="l"/>
              </a:tabLst>
            </a:pPr>
            <a:r>
              <a:rPr sz="2150" spc="-30" dirty="0">
                <a:solidFill>
                  <a:srgbClr val="292929"/>
                </a:solidFill>
                <a:latin typeface="Arial"/>
                <a:cs typeface="Arial"/>
              </a:rPr>
              <a:t>Perform</a:t>
            </a:r>
            <a:r>
              <a:rPr sz="2150" spc="-100" dirty="0">
                <a:solidFill>
                  <a:srgbClr val="292929"/>
                </a:solidFill>
                <a:latin typeface="Arial"/>
                <a:cs typeface="Arial"/>
              </a:rPr>
              <a:t> </a:t>
            </a:r>
            <a:r>
              <a:rPr sz="2150" spc="-10" dirty="0">
                <a:solidFill>
                  <a:srgbClr val="292929"/>
                </a:solidFill>
                <a:latin typeface="Arial"/>
                <a:cs typeface="Arial"/>
              </a:rPr>
              <a:t>exploratory</a:t>
            </a:r>
            <a:r>
              <a:rPr sz="2150" spc="45" dirty="0">
                <a:solidFill>
                  <a:srgbClr val="292929"/>
                </a:solidFill>
                <a:latin typeface="Arial"/>
                <a:cs typeface="Arial"/>
              </a:rPr>
              <a:t> </a:t>
            </a:r>
            <a:r>
              <a:rPr sz="2150" dirty="0">
                <a:solidFill>
                  <a:srgbClr val="292929"/>
                </a:solidFill>
                <a:latin typeface="Arial"/>
                <a:cs typeface="Arial"/>
              </a:rPr>
              <a:t>data</a:t>
            </a:r>
            <a:r>
              <a:rPr sz="2150" spc="-65" dirty="0">
                <a:solidFill>
                  <a:srgbClr val="292929"/>
                </a:solidFill>
                <a:latin typeface="Arial"/>
                <a:cs typeface="Arial"/>
              </a:rPr>
              <a:t> </a:t>
            </a:r>
            <a:r>
              <a:rPr sz="2150" spc="-55" dirty="0">
                <a:solidFill>
                  <a:srgbClr val="292929"/>
                </a:solidFill>
                <a:latin typeface="Arial"/>
                <a:cs typeface="Arial"/>
              </a:rPr>
              <a:t>analysis</a:t>
            </a:r>
            <a:r>
              <a:rPr sz="2150" spc="-30" dirty="0">
                <a:solidFill>
                  <a:srgbClr val="292929"/>
                </a:solidFill>
                <a:latin typeface="Arial"/>
                <a:cs typeface="Arial"/>
              </a:rPr>
              <a:t> </a:t>
            </a:r>
            <a:r>
              <a:rPr sz="2150" spc="-110" dirty="0">
                <a:solidFill>
                  <a:srgbClr val="292929"/>
                </a:solidFill>
                <a:latin typeface="Arial"/>
                <a:cs typeface="Arial"/>
              </a:rPr>
              <a:t>(EDA)</a:t>
            </a:r>
            <a:r>
              <a:rPr sz="2150" spc="-40" dirty="0">
                <a:solidFill>
                  <a:srgbClr val="292929"/>
                </a:solidFill>
                <a:latin typeface="Arial"/>
                <a:cs typeface="Arial"/>
              </a:rPr>
              <a:t> </a:t>
            </a:r>
            <a:r>
              <a:rPr sz="2150" dirty="0">
                <a:solidFill>
                  <a:srgbClr val="292929"/>
                </a:solidFill>
                <a:latin typeface="Arial"/>
                <a:cs typeface="Arial"/>
              </a:rPr>
              <a:t>using</a:t>
            </a:r>
            <a:r>
              <a:rPr sz="2150" spc="-70" dirty="0">
                <a:solidFill>
                  <a:srgbClr val="292929"/>
                </a:solidFill>
                <a:latin typeface="Arial"/>
                <a:cs typeface="Arial"/>
              </a:rPr>
              <a:t> </a:t>
            </a:r>
            <a:r>
              <a:rPr sz="2150" spc="-10" dirty="0">
                <a:solidFill>
                  <a:srgbClr val="292929"/>
                </a:solidFill>
                <a:latin typeface="Arial"/>
                <a:cs typeface="Arial"/>
              </a:rPr>
              <a:t>visualization</a:t>
            </a:r>
            <a:r>
              <a:rPr sz="2150" spc="-20" dirty="0">
                <a:solidFill>
                  <a:srgbClr val="292929"/>
                </a:solidFill>
                <a:latin typeface="Arial"/>
                <a:cs typeface="Arial"/>
              </a:rPr>
              <a:t> </a:t>
            </a:r>
            <a:r>
              <a:rPr sz="2150" dirty="0">
                <a:solidFill>
                  <a:srgbClr val="292929"/>
                </a:solidFill>
                <a:latin typeface="Arial"/>
                <a:cs typeface="Arial"/>
              </a:rPr>
              <a:t>and</a:t>
            </a:r>
            <a:r>
              <a:rPr sz="2150" spc="-10" dirty="0">
                <a:solidFill>
                  <a:srgbClr val="292929"/>
                </a:solidFill>
                <a:latin typeface="Arial"/>
                <a:cs typeface="Arial"/>
              </a:rPr>
              <a:t> </a:t>
            </a:r>
            <a:r>
              <a:rPr sz="2150" spc="-25" dirty="0">
                <a:solidFill>
                  <a:srgbClr val="292929"/>
                </a:solidFill>
                <a:latin typeface="Arial"/>
                <a:cs typeface="Arial"/>
              </a:rPr>
              <a:t>SQL</a:t>
            </a:r>
            <a:endParaRPr sz="2150" dirty="0">
              <a:latin typeface="Arial"/>
              <a:cs typeface="Arial"/>
            </a:endParaRPr>
          </a:p>
          <a:p>
            <a:pPr marL="241300" indent="-228600">
              <a:lnSpc>
                <a:spcPct val="100000"/>
              </a:lnSpc>
              <a:spcBef>
                <a:spcPts val="1475"/>
              </a:spcBef>
              <a:buChar char="•"/>
              <a:tabLst>
                <a:tab pos="241300" algn="l"/>
              </a:tabLst>
            </a:pPr>
            <a:r>
              <a:rPr sz="2150" spc="-30" dirty="0">
                <a:solidFill>
                  <a:srgbClr val="292929"/>
                </a:solidFill>
                <a:latin typeface="Arial"/>
                <a:cs typeface="Arial"/>
              </a:rPr>
              <a:t>Perform</a:t>
            </a:r>
            <a:r>
              <a:rPr sz="2150" spc="-95" dirty="0">
                <a:solidFill>
                  <a:srgbClr val="292929"/>
                </a:solidFill>
                <a:latin typeface="Arial"/>
                <a:cs typeface="Arial"/>
              </a:rPr>
              <a:t> </a:t>
            </a:r>
            <a:r>
              <a:rPr sz="2150" spc="-10" dirty="0">
                <a:solidFill>
                  <a:srgbClr val="292929"/>
                </a:solidFill>
                <a:latin typeface="Arial"/>
                <a:cs typeface="Arial"/>
              </a:rPr>
              <a:t>interactive</a:t>
            </a:r>
            <a:r>
              <a:rPr sz="2150" spc="-30" dirty="0">
                <a:solidFill>
                  <a:srgbClr val="292929"/>
                </a:solidFill>
                <a:latin typeface="Arial"/>
                <a:cs typeface="Arial"/>
              </a:rPr>
              <a:t> </a:t>
            </a:r>
            <a:r>
              <a:rPr sz="2150" spc="-10" dirty="0">
                <a:solidFill>
                  <a:srgbClr val="292929"/>
                </a:solidFill>
                <a:latin typeface="Arial"/>
                <a:cs typeface="Arial"/>
              </a:rPr>
              <a:t>visual</a:t>
            </a:r>
            <a:r>
              <a:rPr sz="2150" spc="-50" dirty="0">
                <a:solidFill>
                  <a:srgbClr val="292929"/>
                </a:solidFill>
                <a:latin typeface="Arial"/>
                <a:cs typeface="Arial"/>
              </a:rPr>
              <a:t> </a:t>
            </a:r>
            <a:r>
              <a:rPr sz="2150" spc="-40" dirty="0">
                <a:solidFill>
                  <a:srgbClr val="292929"/>
                </a:solidFill>
                <a:latin typeface="Arial"/>
                <a:cs typeface="Arial"/>
              </a:rPr>
              <a:t>analytics </a:t>
            </a:r>
            <a:r>
              <a:rPr sz="2150" dirty="0">
                <a:solidFill>
                  <a:srgbClr val="292929"/>
                </a:solidFill>
                <a:latin typeface="Arial"/>
                <a:cs typeface="Arial"/>
              </a:rPr>
              <a:t>using</a:t>
            </a:r>
            <a:r>
              <a:rPr sz="2150" spc="-70" dirty="0">
                <a:solidFill>
                  <a:srgbClr val="292929"/>
                </a:solidFill>
                <a:latin typeface="Arial"/>
                <a:cs typeface="Arial"/>
              </a:rPr>
              <a:t> </a:t>
            </a:r>
            <a:r>
              <a:rPr sz="2150" spc="-10" dirty="0">
                <a:solidFill>
                  <a:srgbClr val="292929"/>
                </a:solidFill>
                <a:latin typeface="Arial"/>
                <a:cs typeface="Arial"/>
              </a:rPr>
              <a:t>Folium</a:t>
            </a:r>
            <a:r>
              <a:rPr sz="2150" spc="-40" dirty="0">
                <a:solidFill>
                  <a:srgbClr val="292929"/>
                </a:solidFill>
                <a:latin typeface="Arial"/>
                <a:cs typeface="Arial"/>
              </a:rPr>
              <a:t> </a:t>
            </a:r>
            <a:r>
              <a:rPr sz="2150" dirty="0">
                <a:solidFill>
                  <a:srgbClr val="292929"/>
                </a:solidFill>
                <a:latin typeface="Arial"/>
                <a:cs typeface="Arial"/>
              </a:rPr>
              <a:t>and</a:t>
            </a:r>
            <a:r>
              <a:rPr sz="2150" spc="-20" dirty="0">
                <a:solidFill>
                  <a:srgbClr val="292929"/>
                </a:solidFill>
                <a:latin typeface="Arial"/>
                <a:cs typeface="Arial"/>
              </a:rPr>
              <a:t> </a:t>
            </a:r>
            <a:r>
              <a:rPr sz="2150" dirty="0">
                <a:solidFill>
                  <a:srgbClr val="292929"/>
                </a:solidFill>
                <a:latin typeface="Arial"/>
                <a:cs typeface="Arial"/>
              </a:rPr>
              <a:t>Plotly</a:t>
            </a:r>
            <a:r>
              <a:rPr sz="2150" spc="-10" dirty="0">
                <a:solidFill>
                  <a:srgbClr val="292929"/>
                </a:solidFill>
                <a:latin typeface="Arial"/>
                <a:cs typeface="Arial"/>
              </a:rPr>
              <a:t> </a:t>
            </a:r>
            <a:r>
              <a:rPr sz="2150" spc="-20" dirty="0">
                <a:solidFill>
                  <a:srgbClr val="292929"/>
                </a:solidFill>
                <a:latin typeface="Arial"/>
                <a:cs typeface="Arial"/>
              </a:rPr>
              <a:t>Dash</a:t>
            </a:r>
            <a:endParaRPr sz="2150" dirty="0">
              <a:latin typeface="Arial"/>
              <a:cs typeface="Arial"/>
            </a:endParaRPr>
          </a:p>
          <a:p>
            <a:pPr marL="241300" indent="-228600">
              <a:lnSpc>
                <a:spcPct val="100000"/>
              </a:lnSpc>
              <a:spcBef>
                <a:spcPts val="1475"/>
              </a:spcBef>
              <a:buChar char="•"/>
              <a:tabLst>
                <a:tab pos="241300" algn="l"/>
              </a:tabLst>
            </a:pPr>
            <a:r>
              <a:rPr sz="2150" spc="-30" dirty="0">
                <a:solidFill>
                  <a:srgbClr val="292929"/>
                </a:solidFill>
                <a:latin typeface="Arial"/>
                <a:cs typeface="Arial"/>
              </a:rPr>
              <a:t>Perform</a:t>
            </a:r>
            <a:r>
              <a:rPr sz="2150" spc="-75" dirty="0">
                <a:solidFill>
                  <a:srgbClr val="292929"/>
                </a:solidFill>
                <a:latin typeface="Arial"/>
                <a:cs typeface="Arial"/>
              </a:rPr>
              <a:t> </a:t>
            </a:r>
            <a:r>
              <a:rPr sz="2150" dirty="0">
                <a:solidFill>
                  <a:srgbClr val="292929"/>
                </a:solidFill>
                <a:latin typeface="Arial"/>
                <a:cs typeface="Arial"/>
              </a:rPr>
              <a:t>predictive</a:t>
            </a:r>
            <a:r>
              <a:rPr sz="2150" spc="-10" dirty="0">
                <a:solidFill>
                  <a:srgbClr val="292929"/>
                </a:solidFill>
                <a:latin typeface="Arial"/>
                <a:cs typeface="Arial"/>
              </a:rPr>
              <a:t> </a:t>
            </a:r>
            <a:r>
              <a:rPr sz="2150" spc="-55" dirty="0">
                <a:solidFill>
                  <a:srgbClr val="292929"/>
                </a:solidFill>
                <a:latin typeface="Arial"/>
                <a:cs typeface="Arial"/>
              </a:rPr>
              <a:t>analysis</a:t>
            </a:r>
            <a:r>
              <a:rPr sz="2150" spc="-20" dirty="0">
                <a:solidFill>
                  <a:srgbClr val="292929"/>
                </a:solidFill>
                <a:latin typeface="Arial"/>
                <a:cs typeface="Arial"/>
              </a:rPr>
              <a:t> </a:t>
            </a:r>
            <a:r>
              <a:rPr sz="2150" dirty="0">
                <a:solidFill>
                  <a:srgbClr val="292929"/>
                </a:solidFill>
                <a:latin typeface="Arial"/>
                <a:cs typeface="Arial"/>
              </a:rPr>
              <a:t>using</a:t>
            </a:r>
            <a:r>
              <a:rPr sz="2150" spc="-55" dirty="0">
                <a:solidFill>
                  <a:srgbClr val="292929"/>
                </a:solidFill>
                <a:latin typeface="Arial"/>
                <a:cs typeface="Arial"/>
              </a:rPr>
              <a:t> </a:t>
            </a:r>
            <a:r>
              <a:rPr sz="2150" spc="-30" dirty="0">
                <a:solidFill>
                  <a:srgbClr val="292929"/>
                </a:solidFill>
                <a:latin typeface="Arial"/>
                <a:cs typeface="Arial"/>
              </a:rPr>
              <a:t>classification</a:t>
            </a:r>
            <a:r>
              <a:rPr sz="2150" spc="-55" dirty="0">
                <a:solidFill>
                  <a:srgbClr val="292929"/>
                </a:solidFill>
                <a:latin typeface="Arial"/>
                <a:cs typeface="Arial"/>
              </a:rPr>
              <a:t> </a:t>
            </a:r>
            <a:r>
              <a:rPr sz="2150" spc="-10" dirty="0">
                <a:solidFill>
                  <a:srgbClr val="292929"/>
                </a:solidFill>
                <a:latin typeface="Arial"/>
                <a:cs typeface="Arial"/>
              </a:rPr>
              <a:t>models</a:t>
            </a:r>
            <a:endParaRPr sz="2150" dirty="0">
              <a:latin typeface="Arial"/>
              <a:cs typeface="Arial"/>
            </a:endParaRPr>
          </a:p>
          <a:p>
            <a:pPr marL="699135" lvl="1" indent="-229235">
              <a:lnSpc>
                <a:spcPct val="100000"/>
              </a:lnSpc>
              <a:spcBef>
                <a:spcPts val="1475"/>
              </a:spcBef>
              <a:buChar char="•"/>
              <a:tabLst>
                <a:tab pos="699135" algn="l"/>
              </a:tabLst>
            </a:pPr>
            <a:r>
              <a:rPr sz="1850" spc="-40" dirty="0">
                <a:solidFill>
                  <a:srgbClr val="252525"/>
                </a:solidFill>
                <a:latin typeface="Calibri" panose="020F0502020204030204" pitchFamily="34" charset="0"/>
                <a:ea typeface="Calibri" panose="020F0502020204030204" pitchFamily="34" charset="0"/>
                <a:cs typeface="Calibri" panose="020F0502020204030204" pitchFamily="34" charset="0"/>
              </a:rPr>
              <a:t>Sklearn</a:t>
            </a:r>
            <a:r>
              <a:rPr sz="1850" spc="2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30" dirty="0">
                <a:solidFill>
                  <a:srgbClr val="252525"/>
                </a:solidFill>
                <a:latin typeface="Calibri" panose="020F0502020204030204" pitchFamily="34" charset="0"/>
                <a:ea typeface="Calibri" panose="020F0502020204030204" pitchFamily="34" charset="0"/>
                <a:cs typeface="Calibri" panose="020F0502020204030204" pitchFamily="34" charset="0"/>
              </a:rPr>
              <a:t>LogisticRegression,</a:t>
            </a:r>
            <a:r>
              <a:rPr sz="1850" spc="5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80" dirty="0">
                <a:solidFill>
                  <a:srgbClr val="252525"/>
                </a:solidFill>
                <a:latin typeface="Calibri" panose="020F0502020204030204" pitchFamily="34" charset="0"/>
                <a:ea typeface="Calibri" panose="020F0502020204030204" pitchFamily="34" charset="0"/>
                <a:cs typeface="Calibri" panose="020F0502020204030204" pitchFamily="34" charset="0"/>
              </a:rPr>
              <a:t>SVM,</a:t>
            </a:r>
            <a:r>
              <a:rPr sz="1850" spc="6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45" dirty="0">
                <a:solidFill>
                  <a:srgbClr val="252525"/>
                </a:solidFill>
                <a:latin typeface="Calibri" panose="020F0502020204030204" pitchFamily="34" charset="0"/>
                <a:ea typeface="Calibri" panose="020F0502020204030204" pitchFamily="34" charset="0"/>
                <a:cs typeface="Calibri" panose="020F0502020204030204" pitchFamily="34" charset="0"/>
              </a:rPr>
              <a:t>DecisionTreeClassifier,</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40" dirty="0">
                <a:solidFill>
                  <a:srgbClr val="252525"/>
                </a:solidFill>
                <a:latin typeface="Calibri" panose="020F0502020204030204" pitchFamily="34" charset="0"/>
                <a:ea typeface="Calibri" panose="020F0502020204030204" pitchFamily="34" charset="0"/>
                <a:cs typeface="Calibri" panose="020F0502020204030204" pitchFamily="34" charset="0"/>
              </a:rPr>
              <a:t>KNeighborsClassifier</a:t>
            </a:r>
            <a:r>
              <a:rPr sz="1850" spc="1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algorithms</a:t>
            </a:r>
            <a:endParaRPr sz="1850" dirty="0">
              <a:latin typeface="Calibri" panose="020F0502020204030204" pitchFamily="34" charset="0"/>
              <a:ea typeface="Calibri" panose="020F0502020204030204" pitchFamily="34" charset="0"/>
              <a:cs typeface="Calibri" panose="020F0502020204030204" pitchFamily="34" charset="0"/>
            </a:endParaRPr>
          </a:p>
          <a:p>
            <a:pPr marR="5080" algn="r">
              <a:lnSpc>
                <a:spcPct val="100000"/>
              </a:lnSpc>
              <a:spcBef>
                <a:spcPts val="85"/>
              </a:spcBef>
            </a:pPr>
            <a:r>
              <a:rPr sz="1550" spc="35" dirty="0">
                <a:solidFill>
                  <a:srgbClr val="1C7CDB"/>
                </a:solidFill>
                <a:latin typeface="Arial"/>
                <a:cs typeface="Arial"/>
              </a:rPr>
              <a:t>6</a:t>
            </a:r>
            <a:endParaRPr sz="1550" dirty="0">
              <a:latin typeface="Arial"/>
              <a:cs typeface="Arial"/>
            </a:endParaRPr>
          </a:p>
        </p:txBody>
      </p:sp>
      <p:sp>
        <p:nvSpPr>
          <p:cNvPr id="4" name="object 4"/>
          <p:cNvSpPr txBox="1"/>
          <p:nvPr/>
        </p:nvSpPr>
        <p:spPr>
          <a:xfrm>
            <a:off x="1306830" y="6288131"/>
            <a:ext cx="6059805" cy="282129"/>
          </a:xfrm>
          <a:prstGeom prst="rect">
            <a:avLst/>
          </a:prstGeom>
        </p:spPr>
        <p:txBody>
          <a:bodyPr vert="horz" wrap="square" lIns="0" tIns="0" rIns="0" bIns="0" rtlCol="0">
            <a:spAutoFit/>
          </a:bodyPr>
          <a:lstStyle/>
          <a:p>
            <a:pPr marL="12700">
              <a:lnSpc>
                <a:spcPts val="2170"/>
              </a:lnSpc>
              <a:tabLst>
                <a:tab pos="241300" algn="l"/>
              </a:tabLst>
            </a:pPr>
            <a:r>
              <a:rPr sz="1850" spc="-50" dirty="0">
                <a:solidFill>
                  <a:srgbClr val="252525"/>
                </a:solidFill>
                <a:latin typeface="Arial"/>
                <a:cs typeface="Arial"/>
              </a:rPr>
              <a:t>•</a:t>
            </a:r>
            <a:r>
              <a:rPr sz="1850" dirty="0">
                <a:solidFill>
                  <a:srgbClr val="252525"/>
                </a:solidFill>
                <a:latin typeface="Arial"/>
                <a:cs typeface="Arial"/>
              </a:rPr>
              <a:t>	</a:t>
            </a:r>
            <a:r>
              <a:rPr sz="1850" spc="-55" dirty="0">
                <a:solidFill>
                  <a:srgbClr val="252525"/>
                </a:solidFill>
                <a:latin typeface="Calibri" panose="020F0502020204030204" pitchFamily="34" charset="0"/>
                <a:ea typeface="Calibri" panose="020F0502020204030204" pitchFamily="34" charset="0"/>
                <a:cs typeface="Calibri" panose="020F0502020204030204" pitchFamily="34" charset="0"/>
              </a:rPr>
              <a:t>GrigSearch</a:t>
            </a:r>
            <a:r>
              <a:rPr sz="1850" spc="7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30" dirty="0">
                <a:solidFill>
                  <a:srgbClr val="252525"/>
                </a:solidFill>
                <a:latin typeface="Calibri" panose="020F0502020204030204" pitchFamily="34" charset="0"/>
                <a:ea typeface="Calibri" panose="020F0502020204030204" pitchFamily="34" charset="0"/>
                <a:cs typeface="Calibri" panose="020F0502020204030204" pitchFamily="34" charset="0"/>
              </a:rPr>
              <a:t>parameters</a:t>
            </a:r>
            <a:r>
              <a:rPr sz="1850" spc="-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tuning,</a:t>
            </a:r>
            <a:r>
              <a:rPr sz="1850" spc="15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65" dirty="0">
                <a:solidFill>
                  <a:srgbClr val="252525"/>
                </a:solidFill>
                <a:latin typeface="Calibri" panose="020F0502020204030204" pitchFamily="34" charset="0"/>
                <a:ea typeface="Calibri" panose="020F0502020204030204" pitchFamily="34" charset="0"/>
                <a:cs typeface="Calibri" panose="020F0502020204030204" pitchFamily="34" charset="0"/>
              </a:rPr>
              <a:t>10-</a:t>
            </a:r>
            <a:r>
              <a:rPr sz="1850" dirty="0">
                <a:solidFill>
                  <a:srgbClr val="252525"/>
                </a:solidFill>
                <a:latin typeface="Calibri" panose="020F0502020204030204" pitchFamily="34" charset="0"/>
                <a:ea typeface="Calibri" panose="020F0502020204030204" pitchFamily="34" charset="0"/>
                <a:cs typeface="Calibri" panose="020F0502020204030204" pitchFamily="34" charset="0"/>
              </a:rPr>
              <a:t>folds</a:t>
            </a:r>
            <a:r>
              <a:rPr sz="1850" spc="1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65" dirty="0">
                <a:solidFill>
                  <a:srgbClr val="252525"/>
                </a:solidFill>
                <a:latin typeface="Calibri" panose="020F0502020204030204" pitchFamily="34" charset="0"/>
                <a:ea typeface="Calibri" panose="020F0502020204030204" pitchFamily="34" charset="0"/>
                <a:cs typeface="Calibri" panose="020F0502020204030204" pitchFamily="34" charset="0"/>
              </a:rPr>
              <a:t>Cross</a:t>
            </a:r>
            <a:r>
              <a:rPr sz="1850" spc="-5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50" spc="-10" dirty="0">
                <a:solidFill>
                  <a:srgbClr val="252525"/>
                </a:solidFill>
                <a:latin typeface="Calibri" panose="020F0502020204030204" pitchFamily="34" charset="0"/>
                <a:ea typeface="Calibri" panose="020F0502020204030204" pitchFamily="34" charset="0"/>
                <a:cs typeface="Calibri" panose="020F0502020204030204" pitchFamily="34" charset="0"/>
              </a:rPr>
              <a:t>Validation</a:t>
            </a:r>
            <a:endParaRPr sz="1850" dirty="0">
              <a:latin typeface="Calibri" panose="020F0502020204030204" pitchFamily="34" charset="0"/>
              <a:ea typeface="Calibri" panose="020F0502020204030204" pitchFamily="34" charset="0"/>
              <a:cs typeface="Calibri" panose="020F0502020204030204" pitchFamily="34" charset="0"/>
            </a:endParaRPr>
          </a:p>
        </p:txBody>
      </p:sp>
      <p:sp>
        <p:nvSpPr>
          <p:cNvPr id="3" name="object 3"/>
          <p:cNvSpPr txBox="1">
            <a:spLocks noGrp="1"/>
          </p:cNvSpPr>
          <p:nvPr>
            <p:ph type="title"/>
          </p:nvPr>
        </p:nvSpPr>
        <p:spPr>
          <a:xfrm>
            <a:off x="849312" y="420624"/>
            <a:ext cx="2659380" cy="586740"/>
          </a:xfrm>
          <a:prstGeom prst="rect">
            <a:avLst/>
          </a:prstGeom>
        </p:spPr>
        <p:txBody>
          <a:bodyPr vert="horz" wrap="square" lIns="0" tIns="16510" rIns="0" bIns="0" rtlCol="0">
            <a:spAutoFit/>
          </a:bodyPr>
          <a:lstStyle/>
          <a:p>
            <a:pPr marL="12700">
              <a:lnSpc>
                <a:spcPct val="100000"/>
              </a:lnSpc>
              <a:spcBef>
                <a:spcPts val="130"/>
              </a:spcBef>
            </a:pPr>
            <a:r>
              <a:rPr spc="-10" dirty="0"/>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9312" y="1851405"/>
            <a:ext cx="8696960" cy="3858260"/>
          </a:xfrm>
          <a:prstGeom prst="rect">
            <a:avLst/>
          </a:prstGeom>
        </p:spPr>
        <p:txBody>
          <a:bodyPr vert="horz" wrap="square" lIns="0" tIns="16510" rIns="0" bIns="0" rtlCol="0">
            <a:spAutoFit/>
          </a:bodyPr>
          <a:lstStyle/>
          <a:p>
            <a:pPr marL="241300" indent="-228600">
              <a:lnSpc>
                <a:spcPct val="100000"/>
              </a:lnSpc>
              <a:spcBef>
                <a:spcPts val="130"/>
              </a:spcBef>
              <a:buChar char="•"/>
              <a:tabLst>
                <a:tab pos="241300" algn="l"/>
              </a:tabLst>
            </a:pPr>
            <a:r>
              <a:rPr sz="2150" spc="-130" dirty="0">
                <a:solidFill>
                  <a:srgbClr val="252525"/>
                </a:solidFill>
                <a:latin typeface="Arial"/>
                <a:cs typeface="Arial"/>
              </a:rPr>
              <a:t>SpaceX</a:t>
            </a:r>
            <a:r>
              <a:rPr sz="2150" spc="30" dirty="0">
                <a:solidFill>
                  <a:srgbClr val="252525"/>
                </a:solidFill>
                <a:latin typeface="Arial"/>
                <a:cs typeface="Arial"/>
              </a:rPr>
              <a:t> </a:t>
            </a:r>
            <a:r>
              <a:rPr sz="2150" spc="-290" dirty="0">
                <a:solidFill>
                  <a:srgbClr val="252525"/>
                </a:solidFill>
                <a:latin typeface="Arial"/>
                <a:cs typeface="Arial"/>
              </a:rPr>
              <a:t>REST</a:t>
            </a:r>
            <a:r>
              <a:rPr sz="2150" spc="140" dirty="0">
                <a:solidFill>
                  <a:srgbClr val="252525"/>
                </a:solidFill>
                <a:latin typeface="Arial"/>
                <a:cs typeface="Arial"/>
              </a:rPr>
              <a:t> </a:t>
            </a:r>
            <a:r>
              <a:rPr sz="2150" spc="-25" dirty="0">
                <a:solidFill>
                  <a:srgbClr val="252525"/>
                </a:solidFill>
                <a:latin typeface="Arial"/>
                <a:cs typeface="Arial"/>
              </a:rPr>
              <a:t>API</a:t>
            </a:r>
            <a:endParaRPr sz="2150" dirty="0">
              <a:latin typeface="Arial"/>
              <a:cs typeface="Arial"/>
            </a:endParaRPr>
          </a:p>
          <a:p>
            <a:pPr marL="699135" marR="704850" lvl="1" indent="-229235">
              <a:lnSpc>
                <a:spcPct val="100899"/>
              </a:lnSpc>
              <a:spcBef>
                <a:spcPts val="1355"/>
              </a:spcBef>
              <a:buFont typeface="Arial"/>
              <a:buChar char="•"/>
              <a:tabLst>
                <a:tab pos="699135" algn="l"/>
              </a:tabLst>
            </a:pP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Performed</a:t>
            </a:r>
            <a:r>
              <a:rPr sz="1800" spc="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GET</a:t>
            </a:r>
            <a:r>
              <a:rPr sz="1800" spc="-2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request</a:t>
            </a:r>
            <a:r>
              <a:rPr sz="1800" spc="-4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to</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the</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SpaceX REST</a:t>
            </a:r>
            <a:r>
              <a:rPr sz="1800" spc="-9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API</a:t>
            </a:r>
            <a:r>
              <a:rPr sz="1800" spc="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various</a:t>
            </a:r>
            <a:r>
              <a:rPr sz="1800" spc="-1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endpoints</a:t>
            </a:r>
            <a:r>
              <a:rPr sz="1800" spc="-22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starting</a:t>
            </a:r>
            <a:r>
              <a:rPr sz="1800" spc="-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rgbClr val="252525"/>
                </a:solidFill>
                <a:latin typeface="Calibri" panose="020F0502020204030204" pitchFamily="34" charset="0"/>
                <a:ea typeface="Calibri" panose="020F0502020204030204" pitchFamily="34" charset="0"/>
                <a:cs typeface="Calibri" panose="020F0502020204030204" pitchFamily="34" charset="0"/>
              </a:rPr>
              <a:t>with </a:t>
            </a:r>
            <a:r>
              <a:rPr sz="1800" u="heavy" spc="-10" dirty="0">
                <a:solidFill>
                  <a:srgbClr val="0462C1"/>
                </a:solidFill>
                <a:uFill>
                  <a:solidFill>
                    <a:srgbClr val="0462C1"/>
                  </a:solidFill>
                </a:uFill>
                <a:latin typeface="Calibri" panose="020F0502020204030204" pitchFamily="34" charset="0"/>
                <a:ea typeface="Calibri" panose="020F0502020204030204" pitchFamily="34" charset="0"/>
                <a:cs typeface="Calibri" panose="020F0502020204030204" pitchFamily="34" charset="0"/>
                <a:hlinkClick r:id="rId2"/>
              </a:rPr>
              <a:t>https://api.spacexdata.com/v4/</a:t>
            </a:r>
            <a:endParaRPr sz="1800" dirty="0">
              <a:latin typeface="Calibri" panose="020F0502020204030204" pitchFamily="34" charset="0"/>
              <a:ea typeface="Calibri" panose="020F0502020204030204" pitchFamily="34" charset="0"/>
              <a:cs typeface="Calibri" panose="020F0502020204030204" pitchFamily="34" charset="0"/>
            </a:endParaRPr>
          </a:p>
          <a:p>
            <a:pPr marL="699135" lvl="1" indent="-229235">
              <a:lnSpc>
                <a:spcPct val="100000"/>
              </a:lnSpc>
              <a:spcBef>
                <a:spcPts val="1445"/>
              </a:spcBef>
              <a:buFont typeface="Arial"/>
              <a:buChar char="•"/>
              <a:tabLst>
                <a:tab pos="699135" algn="l"/>
              </a:tabLst>
            </a:pP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Responses</a:t>
            </a:r>
            <a:r>
              <a:rPr sz="1800" spc="-7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in</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the</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form</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of</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a</a:t>
            </a:r>
            <a:r>
              <a:rPr sz="1800" spc="-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list</a:t>
            </a:r>
            <a:r>
              <a:rPr sz="1800" spc="-114"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of</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JSON</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objects</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were</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gathered</a:t>
            </a:r>
            <a:endParaRPr sz="1800" dirty="0">
              <a:latin typeface="Calibri" panose="020F0502020204030204" pitchFamily="34" charset="0"/>
              <a:ea typeface="Calibri" panose="020F0502020204030204" pitchFamily="34" charset="0"/>
              <a:cs typeface="Calibri" panose="020F0502020204030204" pitchFamily="34" charset="0"/>
            </a:endParaRPr>
          </a:p>
          <a:p>
            <a:pPr marL="699135" lvl="1" indent="-229235">
              <a:lnSpc>
                <a:spcPct val="100000"/>
              </a:lnSpc>
              <a:spcBef>
                <a:spcPts val="1365"/>
              </a:spcBef>
              <a:buFont typeface="Arial"/>
              <a:buChar char="•"/>
              <a:tabLst>
                <a:tab pos="699135" algn="l"/>
              </a:tabLst>
            </a:pP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JSON</a:t>
            </a:r>
            <a:r>
              <a:rPr sz="1800" spc="-5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format</a:t>
            </a:r>
            <a:r>
              <a:rPr sz="1800" spc="5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was</a:t>
            </a:r>
            <a:r>
              <a:rPr sz="1800" spc="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converted</a:t>
            </a:r>
            <a:r>
              <a:rPr sz="1800" spc="-14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into</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Pandas</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DataFrame</a:t>
            </a:r>
            <a:r>
              <a:rPr sz="1800" spc="-1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using</a:t>
            </a:r>
            <a:r>
              <a:rPr sz="1800" spc="-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the</a:t>
            </a:r>
            <a:r>
              <a:rPr sz="1800" spc="8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json_normalize</a:t>
            </a:r>
            <a:r>
              <a:rPr sz="1800" spc="-7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function</a:t>
            </a:r>
            <a:endParaRPr sz="1800" dirty="0">
              <a:latin typeface="Calibri" panose="020F0502020204030204" pitchFamily="34" charset="0"/>
              <a:ea typeface="Calibri" panose="020F0502020204030204" pitchFamily="34" charset="0"/>
              <a:cs typeface="Calibri" panose="020F0502020204030204" pitchFamily="34" charset="0"/>
            </a:endParaRPr>
          </a:p>
          <a:p>
            <a:pPr marL="241300" indent="-228600">
              <a:lnSpc>
                <a:spcPct val="100000"/>
              </a:lnSpc>
              <a:spcBef>
                <a:spcPts val="1475"/>
              </a:spcBef>
              <a:buChar char="•"/>
              <a:tabLst>
                <a:tab pos="241300" algn="l"/>
              </a:tabLst>
            </a:pPr>
            <a:r>
              <a:rPr sz="2150" spc="-55" dirty="0">
                <a:solidFill>
                  <a:srgbClr val="252525"/>
                </a:solidFill>
                <a:latin typeface="Arial"/>
                <a:cs typeface="Arial"/>
              </a:rPr>
              <a:t>Web</a:t>
            </a:r>
            <a:r>
              <a:rPr sz="2150" spc="-95" dirty="0">
                <a:solidFill>
                  <a:srgbClr val="252525"/>
                </a:solidFill>
                <a:latin typeface="Arial"/>
                <a:cs typeface="Arial"/>
              </a:rPr>
              <a:t> </a:t>
            </a:r>
            <a:r>
              <a:rPr sz="2150" spc="-10" dirty="0">
                <a:solidFill>
                  <a:srgbClr val="252525"/>
                </a:solidFill>
                <a:latin typeface="Arial"/>
                <a:cs typeface="Arial"/>
              </a:rPr>
              <a:t>Scraping</a:t>
            </a:r>
            <a:endParaRPr sz="2150" dirty="0">
              <a:latin typeface="Arial"/>
              <a:cs typeface="Arial"/>
            </a:endParaRPr>
          </a:p>
          <a:p>
            <a:pPr marL="699135" lvl="1" indent="-229235">
              <a:lnSpc>
                <a:spcPct val="100000"/>
              </a:lnSpc>
              <a:spcBef>
                <a:spcPts val="1375"/>
              </a:spcBef>
              <a:buFont typeface="Arial"/>
              <a:buChar char="•"/>
              <a:tabLst>
                <a:tab pos="699135" algn="l"/>
              </a:tabLst>
            </a:pP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Performed</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an</a:t>
            </a:r>
            <a:r>
              <a:rPr sz="1800" spc="-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HTTP</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GET</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request</a:t>
            </a:r>
            <a:r>
              <a:rPr sz="1800" spc="-1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to</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the</a:t>
            </a:r>
            <a:r>
              <a:rPr sz="1800" spc="5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Falcon9</a:t>
            </a:r>
            <a:r>
              <a:rPr sz="1800" spc="-12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Launch</a:t>
            </a:r>
            <a:r>
              <a:rPr sz="1800" spc="-8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HTML</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Wiki</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20" dirty="0">
                <a:solidFill>
                  <a:srgbClr val="252525"/>
                </a:solidFill>
                <a:latin typeface="Calibri" panose="020F0502020204030204" pitchFamily="34" charset="0"/>
                <a:ea typeface="Calibri" panose="020F0502020204030204" pitchFamily="34" charset="0"/>
                <a:cs typeface="Calibri" panose="020F0502020204030204" pitchFamily="34" charset="0"/>
              </a:rPr>
              <a:t>page</a:t>
            </a:r>
            <a:endParaRPr sz="1800" dirty="0">
              <a:latin typeface="Calibri" panose="020F0502020204030204" pitchFamily="34" charset="0"/>
              <a:ea typeface="Calibri" panose="020F0502020204030204" pitchFamily="34" charset="0"/>
              <a:cs typeface="Calibri" panose="020F0502020204030204" pitchFamily="34" charset="0"/>
            </a:endParaRPr>
          </a:p>
          <a:p>
            <a:pPr marL="699135" lvl="1" indent="-229235">
              <a:lnSpc>
                <a:spcPct val="100000"/>
              </a:lnSpc>
              <a:spcBef>
                <a:spcPts val="1445"/>
              </a:spcBef>
              <a:buFont typeface="Arial"/>
              <a:buChar char="•"/>
              <a:tabLst>
                <a:tab pos="699135" algn="l"/>
              </a:tabLst>
            </a:pP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Used</a:t>
            </a:r>
            <a:r>
              <a:rPr sz="1800" spc="6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Python</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BeautifulSoup</a:t>
            </a:r>
            <a:r>
              <a:rPr sz="1800" spc="-1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package</a:t>
            </a:r>
            <a:r>
              <a:rPr sz="1800" spc="-18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to</a:t>
            </a:r>
            <a:r>
              <a:rPr sz="1800" spc="-1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web</a:t>
            </a:r>
            <a:r>
              <a:rPr sz="1800" spc="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scrape</a:t>
            </a:r>
            <a:r>
              <a:rPr sz="1800" spc="-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HTML</a:t>
            </a:r>
            <a:r>
              <a:rPr sz="1800" spc="-4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tables</a:t>
            </a:r>
            <a:r>
              <a:rPr sz="1800" spc="-1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from</a:t>
            </a:r>
            <a:r>
              <a:rPr sz="1800" spc="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response</a:t>
            </a:r>
            <a:endParaRPr sz="1800" dirty="0">
              <a:latin typeface="Calibri" panose="020F0502020204030204" pitchFamily="34" charset="0"/>
              <a:ea typeface="Calibri" panose="020F0502020204030204" pitchFamily="34" charset="0"/>
              <a:cs typeface="Calibri" panose="020F0502020204030204" pitchFamily="34" charset="0"/>
            </a:endParaRPr>
          </a:p>
          <a:p>
            <a:pPr marL="699135" lvl="1" indent="-229235">
              <a:lnSpc>
                <a:spcPct val="100000"/>
              </a:lnSpc>
              <a:spcBef>
                <a:spcPts val="1370"/>
              </a:spcBef>
              <a:buFont typeface="Arial"/>
              <a:buChar char="•"/>
              <a:tabLst>
                <a:tab pos="699135" algn="l"/>
              </a:tabLst>
            </a:pP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Parsed</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the</a:t>
            </a:r>
            <a:r>
              <a:rPr sz="1800" spc="-2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data</a:t>
            </a:r>
            <a:r>
              <a:rPr sz="1800" spc="-7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from</a:t>
            </a:r>
            <a:r>
              <a:rPr sz="1800" spc="-4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HTML</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tables</a:t>
            </a:r>
            <a:r>
              <a:rPr sz="1800" spc="-13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and</a:t>
            </a:r>
            <a:r>
              <a:rPr sz="1800" spc="-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converted</a:t>
            </a:r>
            <a:r>
              <a:rPr sz="1800" spc="-15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into</a:t>
            </a:r>
            <a:r>
              <a:rPr sz="1800" spc="-8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a</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dirty="0">
                <a:solidFill>
                  <a:srgbClr val="252525"/>
                </a:solidFill>
                <a:latin typeface="Calibri" panose="020F0502020204030204" pitchFamily="34" charset="0"/>
                <a:ea typeface="Calibri" panose="020F0502020204030204" pitchFamily="34" charset="0"/>
                <a:cs typeface="Calibri" panose="020F0502020204030204" pitchFamily="34" charset="0"/>
              </a:rPr>
              <a:t>Pandas</a:t>
            </a:r>
            <a:r>
              <a:rPr sz="1800" spc="35" dirty="0">
                <a:solidFill>
                  <a:srgbClr val="252525"/>
                </a:solidFill>
                <a:latin typeface="Calibri" panose="020F0502020204030204" pitchFamily="34" charset="0"/>
                <a:ea typeface="Calibri" panose="020F0502020204030204" pitchFamily="34" charset="0"/>
                <a:cs typeface="Calibri" panose="020F0502020204030204" pitchFamily="34" charset="0"/>
              </a:rPr>
              <a:t> </a:t>
            </a:r>
            <a:r>
              <a:rPr sz="1800" spc="-10" dirty="0">
                <a:solidFill>
                  <a:srgbClr val="252525"/>
                </a:solidFill>
                <a:latin typeface="Calibri" panose="020F0502020204030204" pitchFamily="34" charset="0"/>
                <a:ea typeface="Calibri" panose="020F0502020204030204" pitchFamily="34" charset="0"/>
                <a:cs typeface="Calibri" panose="020F0502020204030204" pitchFamily="34" charset="0"/>
              </a:rPr>
              <a:t>DataFrame</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60" dirty="0"/>
              <a:t>7</a:t>
            </a:fld>
            <a:endParaRPr spc="60" dirty="0"/>
          </a:p>
        </p:txBody>
      </p:sp>
      <p:sp>
        <p:nvSpPr>
          <p:cNvPr id="3" name="object 3"/>
          <p:cNvSpPr txBox="1">
            <a:spLocks noGrp="1"/>
          </p:cNvSpPr>
          <p:nvPr>
            <p:ph type="title"/>
          </p:nvPr>
        </p:nvSpPr>
        <p:spPr>
          <a:prstGeom prst="rect">
            <a:avLst/>
          </a:prstGeom>
        </p:spPr>
        <p:txBody>
          <a:bodyPr vert="horz" wrap="square" lIns="0" tIns="139319" rIns="0" bIns="0" rtlCol="0">
            <a:spAutoFit/>
          </a:bodyPr>
          <a:lstStyle/>
          <a:p>
            <a:pPr marL="139065">
              <a:lnSpc>
                <a:spcPct val="100000"/>
              </a:lnSpc>
              <a:spcBef>
                <a:spcPts val="130"/>
              </a:spcBef>
            </a:pPr>
            <a:r>
              <a:rPr spc="-20" dirty="0"/>
              <a:t>Data</a:t>
            </a:r>
            <a:r>
              <a:rPr spc="-215" dirty="0"/>
              <a:t> </a:t>
            </a:r>
            <a:r>
              <a:rPr spc="-45" dirty="0"/>
              <a:t>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81601" y="1614424"/>
            <a:ext cx="6610350" cy="3181350"/>
          </a:xfrm>
          <a:prstGeom prst="rect">
            <a:avLst/>
          </a:prstGeom>
          <a:ln w="9525">
            <a:solidFill>
              <a:srgbClr val="0A48CA"/>
            </a:solidFill>
          </a:ln>
        </p:spPr>
        <p:txBody>
          <a:bodyPr vert="horz" wrap="square" lIns="0" tIns="35560" rIns="0" bIns="0" rtlCol="0">
            <a:spAutoFit/>
          </a:bodyPr>
          <a:lstStyle/>
          <a:p>
            <a:pPr marL="90170" marR="129539">
              <a:lnSpc>
                <a:spcPct val="79400"/>
              </a:lnSpc>
              <a:spcBef>
                <a:spcPts val="280"/>
              </a:spcBef>
            </a:pPr>
            <a:r>
              <a:rPr sz="2600" dirty="0">
                <a:latin typeface="Carlito"/>
                <a:cs typeface="Carlito"/>
              </a:rPr>
              <a:t>spacex_url</a:t>
            </a:r>
            <a:r>
              <a:rPr sz="2600" spc="-40" dirty="0">
                <a:latin typeface="Carlito"/>
                <a:cs typeface="Carlito"/>
              </a:rPr>
              <a:t> </a:t>
            </a:r>
            <a:r>
              <a:rPr sz="2600" dirty="0">
                <a:solidFill>
                  <a:srgbClr val="6F2F9F"/>
                </a:solidFill>
                <a:latin typeface="Carlito"/>
                <a:cs typeface="Carlito"/>
              </a:rPr>
              <a:t>=</a:t>
            </a:r>
            <a:r>
              <a:rPr sz="2600" spc="-85" dirty="0">
                <a:solidFill>
                  <a:srgbClr val="6F2F9F"/>
                </a:solidFill>
                <a:latin typeface="Carlito"/>
                <a:cs typeface="Carlito"/>
              </a:rPr>
              <a:t> </a:t>
            </a:r>
            <a:r>
              <a:rPr sz="2600" spc="-10" dirty="0">
                <a:solidFill>
                  <a:srgbClr val="C00000"/>
                </a:solidFill>
                <a:latin typeface="Carlito"/>
                <a:cs typeface="Carlito"/>
              </a:rPr>
              <a:t>"https://api.spacexdata.com/v4/la unches/past"</a:t>
            </a:r>
            <a:endParaRPr sz="2600">
              <a:latin typeface="Carlito"/>
              <a:cs typeface="Carlito"/>
            </a:endParaRPr>
          </a:p>
          <a:p>
            <a:pPr marL="90170" marR="1663700">
              <a:lnSpc>
                <a:spcPts val="7059"/>
              </a:lnSpc>
              <a:spcBef>
                <a:spcPts val="815"/>
              </a:spcBef>
            </a:pPr>
            <a:r>
              <a:rPr sz="2600" dirty="0">
                <a:latin typeface="Carlito"/>
                <a:cs typeface="Carlito"/>
              </a:rPr>
              <a:t>response</a:t>
            </a:r>
            <a:r>
              <a:rPr sz="2600" spc="-40" dirty="0">
                <a:latin typeface="Carlito"/>
                <a:cs typeface="Carlito"/>
              </a:rPr>
              <a:t> </a:t>
            </a:r>
            <a:r>
              <a:rPr sz="2600" dirty="0">
                <a:solidFill>
                  <a:srgbClr val="6F2F9F"/>
                </a:solidFill>
                <a:latin typeface="Carlito"/>
                <a:cs typeface="Carlito"/>
              </a:rPr>
              <a:t>=</a:t>
            </a:r>
            <a:r>
              <a:rPr sz="2600" spc="-50" dirty="0">
                <a:solidFill>
                  <a:srgbClr val="6F2F9F"/>
                </a:solidFill>
                <a:latin typeface="Carlito"/>
                <a:cs typeface="Carlito"/>
              </a:rPr>
              <a:t> </a:t>
            </a:r>
            <a:r>
              <a:rPr sz="2600" spc="-10" dirty="0">
                <a:latin typeface="Carlito"/>
                <a:cs typeface="Carlito"/>
              </a:rPr>
              <a:t>requests.get(spacex_url) content</a:t>
            </a:r>
            <a:r>
              <a:rPr sz="2600" spc="-105" dirty="0">
                <a:latin typeface="Carlito"/>
                <a:cs typeface="Carlito"/>
              </a:rPr>
              <a:t> </a:t>
            </a:r>
            <a:r>
              <a:rPr sz="2600" dirty="0">
                <a:solidFill>
                  <a:srgbClr val="6F2F9F"/>
                </a:solidFill>
                <a:latin typeface="Carlito"/>
                <a:cs typeface="Carlito"/>
              </a:rPr>
              <a:t>=</a:t>
            </a:r>
            <a:r>
              <a:rPr sz="2600" spc="50" dirty="0">
                <a:solidFill>
                  <a:srgbClr val="6F2F9F"/>
                </a:solidFill>
                <a:latin typeface="Carlito"/>
                <a:cs typeface="Carlito"/>
              </a:rPr>
              <a:t> </a:t>
            </a:r>
            <a:r>
              <a:rPr sz="2600" spc="-10" dirty="0">
                <a:latin typeface="Carlito"/>
                <a:cs typeface="Carlito"/>
              </a:rPr>
              <a:t>response.json()</a:t>
            </a:r>
            <a:endParaRPr sz="2600">
              <a:latin typeface="Carlito"/>
              <a:cs typeface="Carlito"/>
            </a:endParaRPr>
          </a:p>
          <a:p>
            <a:pPr marL="90170">
              <a:lnSpc>
                <a:spcPts val="2565"/>
              </a:lnSpc>
            </a:pPr>
            <a:r>
              <a:rPr sz="2600" dirty="0">
                <a:latin typeface="Carlito"/>
                <a:cs typeface="Carlito"/>
              </a:rPr>
              <a:t>data</a:t>
            </a:r>
            <a:r>
              <a:rPr sz="2600" spc="-114" dirty="0">
                <a:latin typeface="Carlito"/>
                <a:cs typeface="Carlito"/>
              </a:rPr>
              <a:t> </a:t>
            </a:r>
            <a:r>
              <a:rPr sz="2600" dirty="0">
                <a:solidFill>
                  <a:srgbClr val="6F2F9F"/>
                </a:solidFill>
                <a:latin typeface="Carlito"/>
                <a:cs typeface="Carlito"/>
              </a:rPr>
              <a:t>=</a:t>
            </a:r>
            <a:r>
              <a:rPr sz="2600" spc="-20" dirty="0">
                <a:solidFill>
                  <a:srgbClr val="6F2F9F"/>
                </a:solidFill>
                <a:latin typeface="Carlito"/>
                <a:cs typeface="Carlito"/>
              </a:rPr>
              <a:t> </a:t>
            </a:r>
            <a:r>
              <a:rPr sz="2600" spc="-10" dirty="0">
                <a:latin typeface="Carlito"/>
                <a:cs typeface="Carlito"/>
              </a:rPr>
              <a:t>pd.json_normalize(content)</a:t>
            </a:r>
            <a:endParaRPr sz="2600">
              <a:latin typeface="Carlito"/>
              <a:cs typeface="Carlito"/>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60" dirty="0"/>
              <a:t>8</a:t>
            </a:fld>
            <a:endParaRPr spc="60" dirty="0"/>
          </a:p>
        </p:txBody>
      </p:sp>
      <p:sp>
        <p:nvSpPr>
          <p:cNvPr id="3" name="object 3"/>
          <p:cNvSpPr txBox="1"/>
          <p:nvPr/>
        </p:nvSpPr>
        <p:spPr>
          <a:xfrm>
            <a:off x="900112" y="1645856"/>
            <a:ext cx="2954655" cy="691515"/>
          </a:xfrm>
          <a:prstGeom prst="rect">
            <a:avLst/>
          </a:prstGeom>
        </p:spPr>
        <p:txBody>
          <a:bodyPr vert="horz" wrap="square" lIns="0" tIns="9525" rIns="0" bIns="0" rtlCol="0">
            <a:spAutoFit/>
          </a:bodyPr>
          <a:lstStyle/>
          <a:p>
            <a:pPr marL="241300" marR="5080" indent="-229235">
              <a:lnSpc>
                <a:spcPct val="101899"/>
              </a:lnSpc>
              <a:spcBef>
                <a:spcPts val="75"/>
              </a:spcBef>
              <a:buChar char="•"/>
              <a:tabLst>
                <a:tab pos="241300" algn="l"/>
              </a:tabLst>
            </a:pPr>
            <a:r>
              <a:rPr sz="2150" spc="-300" dirty="0">
                <a:solidFill>
                  <a:srgbClr val="292929"/>
                </a:solidFill>
                <a:latin typeface="Arial"/>
                <a:cs typeface="Arial"/>
              </a:rPr>
              <a:t>GET</a:t>
            </a:r>
            <a:r>
              <a:rPr sz="2150" spc="100" dirty="0">
                <a:solidFill>
                  <a:srgbClr val="292929"/>
                </a:solidFill>
                <a:latin typeface="Arial"/>
                <a:cs typeface="Arial"/>
              </a:rPr>
              <a:t> </a:t>
            </a:r>
            <a:r>
              <a:rPr sz="2150" dirty="0">
                <a:solidFill>
                  <a:srgbClr val="292929"/>
                </a:solidFill>
                <a:latin typeface="Arial"/>
                <a:cs typeface="Arial"/>
              </a:rPr>
              <a:t>request</a:t>
            </a:r>
            <a:r>
              <a:rPr sz="2150" spc="20" dirty="0">
                <a:solidFill>
                  <a:srgbClr val="292929"/>
                </a:solidFill>
                <a:latin typeface="Arial"/>
                <a:cs typeface="Arial"/>
              </a:rPr>
              <a:t> </a:t>
            </a:r>
            <a:r>
              <a:rPr sz="2150" dirty="0">
                <a:solidFill>
                  <a:srgbClr val="292929"/>
                </a:solidFill>
                <a:latin typeface="Arial"/>
                <a:cs typeface="Arial"/>
              </a:rPr>
              <a:t>to</a:t>
            </a:r>
            <a:r>
              <a:rPr sz="2150" spc="25" dirty="0">
                <a:solidFill>
                  <a:srgbClr val="292929"/>
                </a:solidFill>
                <a:latin typeface="Arial"/>
                <a:cs typeface="Arial"/>
              </a:rPr>
              <a:t> </a:t>
            </a:r>
            <a:r>
              <a:rPr sz="2150" spc="-140" dirty="0">
                <a:solidFill>
                  <a:srgbClr val="292929"/>
                </a:solidFill>
                <a:latin typeface="Arial"/>
                <a:cs typeface="Arial"/>
              </a:rPr>
              <a:t>SpaceX </a:t>
            </a:r>
            <a:r>
              <a:rPr sz="2150" spc="-290" dirty="0">
                <a:solidFill>
                  <a:srgbClr val="292929"/>
                </a:solidFill>
                <a:latin typeface="Arial"/>
                <a:cs typeface="Arial"/>
              </a:rPr>
              <a:t>REST</a:t>
            </a:r>
            <a:r>
              <a:rPr sz="2150" spc="110" dirty="0">
                <a:solidFill>
                  <a:srgbClr val="292929"/>
                </a:solidFill>
                <a:latin typeface="Arial"/>
                <a:cs typeface="Arial"/>
              </a:rPr>
              <a:t> </a:t>
            </a:r>
            <a:r>
              <a:rPr sz="2150" spc="-25" dirty="0">
                <a:solidFill>
                  <a:srgbClr val="292929"/>
                </a:solidFill>
                <a:latin typeface="Arial"/>
                <a:cs typeface="Arial"/>
              </a:rPr>
              <a:t>API</a:t>
            </a:r>
            <a:endParaRPr sz="2150">
              <a:latin typeface="Arial"/>
              <a:cs typeface="Arial"/>
            </a:endParaRPr>
          </a:p>
        </p:txBody>
      </p:sp>
      <p:sp>
        <p:nvSpPr>
          <p:cNvPr id="4" name="object 4"/>
          <p:cNvSpPr txBox="1">
            <a:spLocks noGrp="1"/>
          </p:cNvSpPr>
          <p:nvPr>
            <p:ph type="title"/>
          </p:nvPr>
        </p:nvSpPr>
        <p:spPr>
          <a:xfrm>
            <a:off x="849312" y="420369"/>
            <a:ext cx="5860415" cy="586740"/>
          </a:xfrm>
          <a:prstGeom prst="rect">
            <a:avLst/>
          </a:prstGeom>
        </p:spPr>
        <p:txBody>
          <a:bodyPr vert="horz" wrap="square" lIns="0" tIns="16510" rIns="0" bIns="0" rtlCol="0">
            <a:spAutoFit/>
          </a:bodyPr>
          <a:lstStyle/>
          <a:p>
            <a:pPr marL="12700">
              <a:lnSpc>
                <a:spcPct val="100000"/>
              </a:lnSpc>
              <a:spcBef>
                <a:spcPts val="130"/>
              </a:spcBef>
            </a:pPr>
            <a:r>
              <a:rPr spc="-20" dirty="0"/>
              <a:t>Data</a:t>
            </a:r>
            <a:r>
              <a:rPr spc="-225" dirty="0"/>
              <a:t> </a:t>
            </a:r>
            <a:r>
              <a:rPr spc="-30" dirty="0"/>
              <a:t>Collection</a:t>
            </a:r>
            <a:r>
              <a:rPr spc="-110" dirty="0"/>
              <a:t> </a:t>
            </a:r>
            <a:r>
              <a:rPr dirty="0"/>
              <a:t>–</a:t>
            </a:r>
            <a:r>
              <a:rPr spc="-95" dirty="0"/>
              <a:t> </a:t>
            </a:r>
            <a:r>
              <a:rPr spc="-220" dirty="0"/>
              <a:t>SpaceX</a:t>
            </a:r>
            <a:r>
              <a:rPr spc="-30" dirty="0"/>
              <a:t> </a:t>
            </a:r>
            <a:r>
              <a:rPr spc="-105" dirty="0"/>
              <a:t>API</a:t>
            </a:r>
          </a:p>
        </p:txBody>
      </p:sp>
      <p:sp>
        <p:nvSpPr>
          <p:cNvPr id="5" name="object 5"/>
          <p:cNvSpPr txBox="1"/>
          <p:nvPr/>
        </p:nvSpPr>
        <p:spPr>
          <a:xfrm>
            <a:off x="702627" y="5161216"/>
            <a:ext cx="9828530" cy="577215"/>
          </a:xfrm>
          <a:prstGeom prst="rect">
            <a:avLst/>
          </a:prstGeom>
        </p:spPr>
        <p:txBody>
          <a:bodyPr vert="horz" wrap="square" lIns="0" tIns="10795" rIns="0" bIns="0" rtlCol="0">
            <a:spAutoFit/>
          </a:bodyPr>
          <a:lstStyle/>
          <a:p>
            <a:pPr marL="12700" marR="5080" indent="47625">
              <a:lnSpc>
                <a:spcPct val="100800"/>
              </a:lnSpc>
              <a:spcBef>
                <a:spcPts val="85"/>
              </a:spcBef>
            </a:pPr>
            <a:r>
              <a:rPr lang="en-US" sz="1800" u="heavy" spc="-10" dirty="0" smtClean="0">
                <a:solidFill>
                  <a:srgbClr val="0462C1"/>
                </a:solidFill>
                <a:uFill>
                  <a:solidFill>
                    <a:srgbClr val="0462C1"/>
                  </a:solidFill>
                </a:uFill>
                <a:latin typeface="Carlito"/>
                <a:cs typeface="Carlito"/>
              </a:rPr>
              <a:t>https://github.com/kamarajrangaswamy/DS_Capstone_Coursera-Project/blob/main/jupyter-labs-spacex-data-collection-api.ipynb</a:t>
            </a:r>
            <a:endParaRPr sz="1800" dirty="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7697" y="1596453"/>
            <a:ext cx="3527425" cy="691515"/>
          </a:xfrm>
          <a:prstGeom prst="rect">
            <a:avLst/>
          </a:prstGeom>
        </p:spPr>
        <p:txBody>
          <a:bodyPr vert="horz" wrap="square" lIns="0" tIns="15875" rIns="0" bIns="0" rtlCol="0">
            <a:spAutoFit/>
          </a:bodyPr>
          <a:lstStyle/>
          <a:p>
            <a:pPr marL="240665" indent="-227965">
              <a:lnSpc>
                <a:spcPct val="100000"/>
              </a:lnSpc>
              <a:spcBef>
                <a:spcPts val="125"/>
              </a:spcBef>
              <a:buChar char="•"/>
              <a:tabLst>
                <a:tab pos="240665" algn="l"/>
              </a:tabLst>
            </a:pPr>
            <a:r>
              <a:rPr sz="2150" spc="-50" dirty="0">
                <a:solidFill>
                  <a:srgbClr val="292929"/>
                </a:solidFill>
                <a:latin typeface="Arial"/>
                <a:cs typeface="Arial"/>
              </a:rPr>
              <a:t>Web</a:t>
            </a:r>
            <a:r>
              <a:rPr sz="2150" spc="-100" dirty="0">
                <a:solidFill>
                  <a:srgbClr val="292929"/>
                </a:solidFill>
                <a:latin typeface="Arial"/>
                <a:cs typeface="Arial"/>
              </a:rPr>
              <a:t> </a:t>
            </a:r>
            <a:r>
              <a:rPr sz="2150" spc="-40" dirty="0">
                <a:solidFill>
                  <a:srgbClr val="292929"/>
                </a:solidFill>
                <a:latin typeface="Arial"/>
                <a:cs typeface="Arial"/>
              </a:rPr>
              <a:t>Scraping</a:t>
            </a:r>
            <a:r>
              <a:rPr sz="2150" spc="-30" dirty="0">
                <a:solidFill>
                  <a:srgbClr val="292929"/>
                </a:solidFill>
                <a:latin typeface="Arial"/>
                <a:cs typeface="Arial"/>
              </a:rPr>
              <a:t> </a:t>
            </a:r>
            <a:r>
              <a:rPr sz="2150" spc="-35" dirty="0">
                <a:solidFill>
                  <a:srgbClr val="292929"/>
                </a:solidFill>
                <a:latin typeface="Arial"/>
                <a:cs typeface="Arial"/>
              </a:rPr>
              <a:t>Using</a:t>
            </a:r>
            <a:r>
              <a:rPr sz="2150" spc="-120" dirty="0">
                <a:solidFill>
                  <a:srgbClr val="292929"/>
                </a:solidFill>
                <a:latin typeface="Arial"/>
                <a:cs typeface="Arial"/>
              </a:rPr>
              <a:t> </a:t>
            </a:r>
            <a:r>
              <a:rPr sz="2150" spc="-45" dirty="0">
                <a:solidFill>
                  <a:srgbClr val="292929"/>
                </a:solidFill>
                <a:latin typeface="Arial"/>
                <a:cs typeface="Arial"/>
              </a:rPr>
              <a:t>Python</a:t>
            </a:r>
            <a:endParaRPr sz="2150">
              <a:latin typeface="Arial"/>
              <a:cs typeface="Arial"/>
            </a:endParaRPr>
          </a:p>
          <a:p>
            <a:pPr marL="241300">
              <a:lnSpc>
                <a:spcPct val="100000"/>
              </a:lnSpc>
              <a:spcBef>
                <a:spcPts val="50"/>
              </a:spcBef>
            </a:pPr>
            <a:r>
              <a:rPr sz="2150" spc="-40" dirty="0">
                <a:solidFill>
                  <a:srgbClr val="292929"/>
                </a:solidFill>
                <a:latin typeface="Arial"/>
                <a:cs typeface="Arial"/>
              </a:rPr>
              <a:t>BeautifulSoup</a:t>
            </a:r>
            <a:r>
              <a:rPr sz="2150" spc="70" dirty="0">
                <a:solidFill>
                  <a:srgbClr val="292929"/>
                </a:solidFill>
                <a:latin typeface="Arial"/>
                <a:cs typeface="Arial"/>
              </a:rPr>
              <a:t> </a:t>
            </a:r>
            <a:r>
              <a:rPr sz="2150" spc="-10" dirty="0">
                <a:solidFill>
                  <a:srgbClr val="292929"/>
                </a:solidFill>
                <a:latin typeface="Arial"/>
                <a:cs typeface="Arial"/>
              </a:rPr>
              <a:t>package</a:t>
            </a:r>
            <a:endParaRPr sz="215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10"/>
              </a:lnSpc>
            </a:pPr>
            <a:fld id="{81D60167-4931-47E6-BA6A-407CBD079E47}" type="slidenum">
              <a:rPr spc="60" dirty="0"/>
              <a:t>9</a:t>
            </a:fld>
            <a:endParaRPr spc="60" dirty="0"/>
          </a:p>
        </p:txBody>
      </p:sp>
      <p:sp>
        <p:nvSpPr>
          <p:cNvPr id="3" name="object 3"/>
          <p:cNvSpPr txBox="1">
            <a:spLocks noGrp="1"/>
          </p:cNvSpPr>
          <p:nvPr>
            <p:ph type="title"/>
          </p:nvPr>
        </p:nvSpPr>
        <p:spPr>
          <a:prstGeom prst="rect">
            <a:avLst/>
          </a:prstGeom>
        </p:spPr>
        <p:txBody>
          <a:bodyPr vert="horz" wrap="square" lIns="0" tIns="292100" rIns="0" bIns="0" rtlCol="0">
            <a:spAutoFit/>
          </a:bodyPr>
          <a:lstStyle/>
          <a:p>
            <a:pPr marL="292100">
              <a:lnSpc>
                <a:spcPct val="100000"/>
              </a:lnSpc>
              <a:spcBef>
                <a:spcPts val="130"/>
              </a:spcBef>
            </a:pPr>
            <a:r>
              <a:rPr spc="-25" dirty="0"/>
              <a:t>Data</a:t>
            </a:r>
            <a:r>
              <a:rPr spc="-110" dirty="0"/>
              <a:t> </a:t>
            </a:r>
            <a:r>
              <a:rPr spc="-25" dirty="0"/>
              <a:t>Collection</a:t>
            </a:r>
            <a:r>
              <a:rPr spc="-80" dirty="0"/>
              <a:t> </a:t>
            </a:r>
            <a:r>
              <a:rPr dirty="0"/>
              <a:t>-</a:t>
            </a:r>
            <a:r>
              <a:rPr spc="-125" dirty="0"/>
              <a:t> </a:t>
            </a:r>
            <a:r>
              <a:rPr spc="-75" dirty="0"/>
              <a:t>Scraping</a:t>
            </a:r>
          </a:p>
        </p:txBody>
      </p:sp>
      <p:sp>
        <p:nvSpPr>
          <p:cNvPr id="4" name="object 4"/>
          <p:cNvSpPr txBox="1"/>
          <p:nvPr/>
        </p:nvSpPr>
        <p:spPr>
          <a:xfrm>
            <a:off x="4386326" y="1519174"/>
            <a:ext cx="7172325" cy="3095625"/>
          </a:xfrm>
          <a:prstGeom prst="rect">
            <a:avLst/>
          </a:prstGeom>
          <a:ln w="9525">
            <a:solidFill>
              <a:srgbClr val="0A48CA"/>
            </a:solidFill>
          </a:ln>
        </p:spPr>
        <p:txBody>
          <a:bodyPr vert="horz" wrap="square" lIns="0" tIns="19050" rIns="0" bIns="0" rtlCol="0">
            <a:spAutoFit/>
          </a:bodyPr>
          <a:lstStyle/>
          <a:p>
            <a:pPr marL="94615" marR="128270" algn="just">
              <a:lnSpc>
                <a:spcPct val="90300"/>
              </a:lnSpc>
              <a:spcBef>
                <a:spcPts val="150"/>
              </a:spcBef>
            </a:pPr>
            <a:r>
              <a:rPr sz="2600" dirty="0">
                <a:latin typeface="Carlito"/>
                <a:cs typeface="Carlito"/>
              </a:rPr>
              <a:t>static_url</a:t>
            </a:r>
            <a:r>
              <a:rPr sz="2600" spc="-135" dirty="0">
                <a:latin typeface="Carlito"/>
                <a:cs typeface="Carlito"/>
              </a:rPr>
              <a:t> </a:t>
            </a:r>
            <a:r>
              <a:rPr sz="2600" dirty="0">
                <a:solidFill>
                  <a:srgbClr val="6F2F9F"/>
                </a:solidFill>
                <a:latin typeface="Carlito"/>
                <a:cs typeface="Carlito"/>
              </a:rPr>
              <a:t>=</a:t>
            </a:r>
            <a:r>
              <a:rPr sz="2600" spc="-30" dirty="0">
                <a:solidFill>
                  <a:srgbClr val="6F2F9F"/>
                </a:solidFill>
                <a:latin typeface="Carlito"/>
                <a:cs typeface="Carlito"/>
              </a:rPr>
              <a:t> </a:t>
            </a:r>
            <a:r>
              <a:rPr sz="2600" spc="-10" dirty="0">
                <a:solidFill>
                  <a:srgbClr val="C00000"/>
                </a:solidFill>
                <a:latin typeface="Carlito"/>
                <a:cs typeface="Carlito"/>
              </a:rPr>
              <a:t>"https://en.wikipedia.org/w/index.php? title=List_of_Falcon_9_and_Falcon_Heavy_launche s&amp;oldid=1027686922"</a:t>
            </a:r>
            <a:endParaRPr sz="2600" dirty="0">
              <a:latin typeface="Carlito"/>
              <a:cs typeface="Carlito"/>
            </a:endParaRPr>
          </a:p>
          <a:p>
            <a:pPr>
              <a:lnSpc>
                <a:spcPct val="100000"/>
              </a:lnSpc>
              <a:spcBef>
                <a:spcPts val="1365"/>
              </a:spcBef>
            </a:pPr>
            <a:endParaRPr sz="2600" dirty="0">
              <a:latin typeface="Carlito"/>
              <a:cs typeface="Carlito"/>
            </a:endParaRPr>
          </a:p>
          <a:p>
            <a:pPr marL="94615" algn="just">
              <a:lnSpc>
                <a:spcPct val="100000"/>
              </a:lnSpc>
              <a:spcBef>
                <a:spcPts val="5"/>
              </a:spcBef>
            </a:pPr>
            <a:r>
              <a:rPr sz="2600" dirty="0">
                <a:latin typeface="Carlito"/>
                <a:cs typeface="Carlito"/>
              </a:rPr>
              <a:t>response</a:t>
            </a:r>
            <a:r>
              <a:rPr sz="2600" spc="-35" dirty="0">
                <a:latin typeface="Carlito"/>
                <a:cs typeface="Carlito"/>
              </a:rPr>
              <a:t> </a:t>
            </a:r>
            <a:r>
              <a:rPr sz="2600" dirty="0">
                <a:solidFill>
                  <a:srgbClr val="6F2F9F"/>
                </a:solidFill>
                <a:latin typeface="Carlito"/>
                <a:cs typeface="Carlito"/>
              </a:rPr>
              <a:t>=</a:t>
            </a:r>
            <a:r>
              <a:rPr sz="2600" spc="-40" dirty="0">
                <a:solidFill>
                  <a:srgbClr val="6F2F9F"/>
                </a:solidFill>
                <a:latin typeface="Carlito"/>
                <a:cs typeface="Carlito"/>
              </a:rPr>
              <a:t> </a:t>
            </a:r>
            <a:r>
              <a:rPr sz="2600" spc="-10" dirty="0">
                <a:latin typeface="Carlito"/>
                <a:cs typeface="Carlito"/>
              </a:rPr>
              <a:t>requests.get(static_url).text</a:t>
            </a:r>
            <a:endParaRPr sz="2600" dirty="0">
              <a:latin typeface="Carlito"/>
              <a:cs typeface="Carlito"/>
            </a:endParaRPr>
          </a:p>
          <a:p>
            <a:pPr>
              <a:lnSpc>
                <a:spcPct val="100000"/>
              </a:lnSpc>
              <a:spcBef>
                <a:spcPts val="1290"/>
              </a:spcBef>
            </a:pPr>
            <a:endParaRPr sz="2600" dirty="0">
              <a:latin typeface="Carlito"/>
              <a:cs typeface="Carlito"/>
            </a:endParaRPr>
          </a:p>
          <a:p>
            <a:pPr marL="94615" algn="just">
              <a:lnSpc>
                <a:spcPct val="100000"/>
              </a:lnSpc>
            </a:pPr>
            <a:r>
              <a:rPr sz="2600" dirty="0">
                <a:latin typeface="Carlito"/>
                <a:cs typeface="Carlito"/>
              </a:rPr>
              <a:t>soup</a:t>
            </a:r>
            <a:r>
              <a:rPr sz="2600" spc="-25" dirty="0">
                <a:latin typeface="Carlito"/>
                <a:cs typeface="Carlito"/>
              </a:rPr>
              <a:t> </a:t>
            </a:r>
            <a:r>
              <a:rPr sz="2600" dirty="0">
                <a:solidFill>
                  <a:srgbClr val="6F2F9F"/>
                </a:solidFill>
                <a:latin typeface="Carlito"/>
                <a:cs typeface="Carlito"/>
              </a:rPr>
              <a:t>=</a:t>
            </a:r>
            <a:r>
              <a:rPr sz="2600" spc="-30" dirty="0">
                <a:solidFill>
                  <a:srgbClr val="6F2F9F"/>
                </a:solidFill>
                <a:latin typeface="Carlito"/>
                <a:cs typeface="Carlito"/>
              </a:rPr>
              <a:t> </a:t>
            </a:r>
            <a:r>
              <a:rPr sz="2600" spc="-10" dirty="0">
                <a:latin typeface="Carlito"/>
                <a:cs typeface="Carlito"/>
              </a:rPr>
              <a:t>BeautifulSoup(response,</a:t>
            </a:r>
            <a:r>
              <a:rPr sz="2600" spc="-10" dirty="0">
                <a:solidFill>
                  <a:srgbClr val="C00000"/>
                </a:solidFill>
                <a:latin typeface="Carlito"/>
                <a:cs typeface="Carlito"/>
              </a:rPr>
              <a:t>'html.parser'</a:t>
            </a:r>
            <a:r>
              <a:rPr sz="2600" spc="-10" dirty="0">
                <a:latin typeface="Carlito"/>
                <a:cs typeface="Carlito"/>
              </a:rPr>
              <a:t>)</a:t>
            </a:r>
            <a:endParaRPr sz="2600" dirty="0">
              <a:latin typeface="Carlito"/>
              <a:cs typeface="Carlito"/>
            </a:endParaRPr>
          </a:p>
        </p:txBody>
      </p:sp>
      <p:sp>
        <p:nvSpPr>
          <p:cNvPr id="5" name="object 5"/>
          <p:cNvSpPr txBox="1"/>
          <p:nvPr/>
        </p:nvSpPr>
        <p:spPr>
          <a:xfrm>
            <a:off x="1118552" y="5591175"/>
            <a:ext cx="8589010" cy="577215"/>
          </a:xfrm>
          <a:prstGeom prst="rect">
            <a:avLst/>
          </a:prstGeom>
        </p:spPr>
        <p:txBody>
          <a:bodyPr vert="horz" wrap="square" lIns="0" tIns="10795" rIns="0" bIns="0" rtlCol="0">
            <a:spAutoFit/>
          </a:bodyPr>
          <a:lstStyle/>
          <a:p>
            <a:pPr marL="12700" marR="5080">
              <a:lnSpc>
                <a:spcPct val="100800"/>
              </a:lnSpc>
              <a:spcBef>
                <a:spcPts val="85"/>
              </a:spcBef>
            </a:pPr>
            <a:r>
              <a:rPr lang="en-US" sz="1800" u="heavy" spc="-10" dirty="0" smtClean="0">
                <a:solidFill>
                  <a:srgbClr val="0462C1"/>
                </a:solidFill>
                <a:uFill>
                  <a:solidFill>
                    <a:srgbClr val="0462C1"/>
                  </a:solidFill>
                </a:uFill>
                <a:latin typeface="Carlito"/>
                <a:cs typeface="Carlito"/>
              </a:rPr>
              <a:t>https://github.com/kamarajrangaswamy/DS_Capstone_Coursera-Project/blob/main/jupyter-labs-webscraping.ipynb</a:t>
            </a:r>
            <a:endParaRPr sz="1800" dirty="0">
              <a:latin typeface="Carlito"/>
              <a:cs typeface="Carlito"/>
            </a:endParaRPr>
          </a:p>
        </p:txBody>
      </p:sp>
      <p:sp>
        <p:nvSpPr>
          <p:cNvPr id="7"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12121"/>
                </a:solidFill>
                <a:effectLst/>
                <a:latin typeface="Arial Unicode MS" panose="020B0604020202020204" pitchFamily="34" charset="-128"/>
              </a:rPr>
              <a:t>https://en.wikipedia.org/w/index.php?title=List_of_Falcon_9_and_Falcon_Heavy_launches&amp;oldid=1027686922</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TotalTime>
  <Words>1491</Words>
  <Application>Microsoft Office PowerPoint</Application>
  <PresentationFormat>Widescreen</PresentationFormat>
  <Paragraphs>243</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 Unicode MS</vt:lpstr>
      <vt:lpstr>Abadi</vt:lpstr>
      <vt:lpstr>Arial</vt:lpstr>
      <vt:lpstr>Calibri</vt:lpstr>
      <vt:lpstr>Carlito</vt:lpstr>
      <vt:lpstr>IBM Plex Mono SemiBold</vt:lpstr>
      <vt:lpstr>Office Theme</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EDA with Data Visualization</vt:lpstr>
      <vt:lpstr>EDA with SQL</vt:lpstr>
      <vt:lpstr>EDA with SQL (queries)</vt:lpstr>
      <vt:lpstr>Build an Interactive Map with Folium</vt:lpstr>
      <vt:lpstr>PowerPoint Presentation</vt:lpstr>
      <vt:lpstr>PowerPoint Presentation</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PowerPoint Presentation</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PowerPoint Presentation</vt:lpstr>
      <vt:lpstr>Rank Landing Outcomes Between 2010-06-04 and 2017- 03-20</vt:lpstr>
      <vt:lpstr>PowerPoint Presentation</vt:lpstr>
      <vt:lpstr>All Launches Sites on Map</vt:lpstr>
      <vt:lpstr>Successful/Failed Launches on Map</vt:lpstr>
      <vt:lpstr>Distances Between a Launch Site to its Proximities</vt:lpstr>
      <vt:lpstr>PowerPoint Presentation</vt:lpstr>
      <vt:lpstr>Success Launches by Sites Dash app</vt:lpstr>
      <vt:lpstr>KSC LC-39A Site Launches Outcome (Dash app)</vt:lpstr>
      <vt:lpstr>Payload Mass by Booster Version</vt:lpstr>
      <vt:lpstr>PowerPoint Presentation</vt:lpstr>
      <vt:lpstr>Classification Accuracy</vt:lpstr>
      <vt:lpstr>PowerPoint Presentation</vt:lpstr>
      <vt:lpstr>Conclusions</vt:lpstr>
      <vt:lpstr>Appendix</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Kamaraj Rangaswamy</cp:lastModifiedBy>
  <cp:revision>7</cp:revision>
  <dcterms:created xsi:type="dcterms:W3CDTF">2024-12-14T14:48:37Z</dcterms:created>
  <dcterms:modified xsi:type="dcterms:W3CDTF">2024-12-16T17:14:43Z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2022-03-01T00:00:00Z</vt:filetime>
  </property>
  <property fmtid="{D5CDD505-2E9C-101B-9397-08002B2CF9AE}" pid="3" name="LastSaved">
    <vt:filetime>2024-12-14T00:00:00Z</vt:filetime>
  </property>
  <property fmtid="{D5CDD505-2E9C-101B-9397-08002B2CF9AE}" pid="4" name="Producer">
    <vt:lpwstr>3-Heights(TM) PDF Security Shell 4.8.25.2 (http://www.pdf-tools.com)</vt:lpwstr>
  </property>
</Properties>
</file>